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15"/>
  </p:notesMasterIdLst>
  <p:sldIdLst>
    <p:sldId id="256" r:id="rId2"/>
    <p:sldId id="272" r:id="rId3"/>
    <p:sldId id="257" r:id="rId4"/>
    <p:sldId id="271" r:id="rId5"/>
    <p:sldId id="259" r:id="rId6"/>
    <p:sldId id="275" r:id="rId7"/>
    <p:sldId id="273" r:id="rId8"/>
    <p:sldId id="262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B884"/>
    <a:srgbClr val="D9F2D0"/>
    <a:srgbClr val="1A6A24"/>
    <a:srgbClr val="208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50"/>
    <p:restoredTop sz="95424"/>
  </p:normalViewPr>
  <p:slideViewPr>
    <p:cSldViewPr snapToGrid="0">
      <p:cViewPr varScale="1">
        <p:scale>
          <a:sx n="123" d="100"/>
          <a:sy n="123" d="100"/>
        </p:scale>
        <p:origin x="45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4CD39F-F60C-0E40-BD03-D6C60BB8AC36}" type="doc">
      <dgm:prSet loTypeId="urn:microsoft.com/office/officeart/2005/8/layout/list1" loCatId="" qsTypeId="urn:microsoft.com/office/officeart/2005/8/quickstyle/simple1#25" qsCatId="simple" csTypeId="urn:microsoft.com/office/officeart/2005/8/colors/accent1_2#18" csCatId="accent1" phldr="1"/>
      <dgm:spPr/>
      <dgm:t>
        <a:bodyPr/>
        <a:lstStyle/>
        <a:p>
          <a:endParaRPr lang="it-IT"/>
        </a:p>
      </dgm:t>
    </dgm:pt>
    <dgm:pt modelId="{84E1061A-AF94-BE49-893A-4D42A3F2C7AB}">
      <dgm:prSet phldrT="[Testo]"/>
      <dgm:spPr>
        <a:ln>
          <a:solidFill>
            <a:srgbClr val="1A6A24"/>
          </a:solidFill>
        </a:ln>
      </dgm:spPr>
      <dgm:t>
        <a:bodyPr/>
        <a:lstStyle/>
        <a:p>
          <a:r>
            <a:rPr lang="it-IT" dirty="0"/>
            <a:t>       ESCREZIONE BILIARE SELETTIVA </a:t>
          </a:r>
        </a:p>
      </dgm:t>
    </dgm:pt>
    <dgm:pt modelId="{5815EC6A-63DC-0C41-8131-27AD126480B3}" type="parTrans" cxnId="{5F723DDA-07BB-D749-8CA0-BBECE73934A5}">
      <dgm:prSet/>
      <dgm:spPr/>
      <dgm:t>
        <a:bodyPr/>
        <a:lstStyle/>
        <a:p>
          <a:endParaRPr lang="it-IT"/>
        </a:p>
      </dgm:t>
    </dgm:pt>
    <dgm:pt modelId="{BC4ED5E1-DE3D-8445-B5C1-B4947E818534}" type="sibTrans" cxnId="{5F723DDA-07BB-D749-8CA0-BBECE73934A5}">
      <dgm:prSet/>
      <dgm:spPr/>
      <dgm:t>
        <a:bodyPr/>
        <a:lstStyle/>
        <a:p>
          <a:endParaRPr lang="it-IT"/>
        </a:p>
      </dgm:t>
    </dgm:pt>
    <dgm:pt modelId="{56DFDBC8-2A6E-6B43-86CB-257F23322FA9}">
      <dgm:prSet phldrT="[Testo]"/>
      <dgm:spPr/>
      <dgm:t>
        <a:bodyPr/>
        <a:lstStyle/>
        <a:p>
          <a:r>
            <a:rPr lang="it-IT" dirty="0"/>
            <a:t>    FLUORESCENZA NIR (700-900 NM)</a:t>
          </a:r>
        </a:p>
      </dgm:t>
    </dgm:pt>
    <dgm:pt modelId="{A5D967C5-488F-B945-82A8-66733CC7E463}" type="parTrans" cxnId="{90637E23-FFE0-874A-8A26-B5FCE5983AD1}">
      <dgm:prSet/>
      <dgm:spPr/>
      <dgm:t>
        <a:bodyPr/>
        <a:lstStyle/>
        <a:p>
          <a:endParaRPr lang="it-IT"/>
        </a:p>
      </dgm:t>
    </dgm:pt>
    <dgm:pt modelId="{57E30720-FC4A-264A-A911-3E84F22C57BB}" type="sibTrans" cxnId="{90637E23-FFE0-874A-8A26-B5FCE5983AD1}">
      <dgm:prSet/>
      <dgm:spPr/>
      <dgm:t>
        <a:bodyPr/>
        <a:lstStyle/>
        <a:p>
          <a:endParaRPr lang="it-IT"/>
        </a:p>
      </dgm:t>
    </dgm:pt>
    <dgm:pt modelId="{6B8D7FAF-719E-7941-AC3C-44FD791B56EA}">
      <dgm:prSet phldrT="[Testo]"/>
      <dgm:spPr/>
      <dgm:t>
        <a:bodyPr/>
        <a:lstStyle/>
        <a:p>
          <a:r>
            <a:rPr lang="it-IT" dirty="0"/>
            <a:t>                   SICURA E DINAMICA</a:t>
          </a:r>
        </a:p>
      </dgm:t>
    </dgm:pt>
    <dgm:pt modelId="{EB500E0A-1A95-EF4D-9E5A-15FD96909ACD}" type="parTrans" cxnId="{70078BEB-E91C-A146-9525-2C4559672EE9}">
      <dgm:prSet/>
      <dgm:spPr/>
      <dgm:t>
        <a:bodyPr/>
        <a:lstStyle/>
        <a:p>
          <a:endParaRPr lang="it-IT"/>
        </a:p>
      </dgm:t>
    </dgm:pt>
    <dgm:pt modelId="{E637C7B5-E967-564C-BEEE-FCFBCBFC4511}" type="sibTrans" cxnId="{70078BEB-E91C-A146-9525-2C4559672EE9}">
      <dgm:prSet/>
      <dgm:spPr/>
      <dgm:t>
        <a:bodyPr/>
        <a:lstStyle/>
        <a:p>
          <a:endParaRPr lang="it-IT"/>
        </a:p>
      </dgm:t>
    </dgm:pt>
    <dgm:pt modelId="{7D404B55-E55B-D047-A079-68899E99DE1D}">
      <dgm:prSet/>
      <dgm:spPr/>
      <dgm:t>
        <a:bodyPr/>
        <a:lstStyle/>
        <a:p>
          <a:r>
            <a:rPr lang="it-IT" b="0" i="0" u="none" dirty="0">
              <a:solidFill>
                <a:schemeClr val="tx1"/>
              </a:solidFill>
              <a:latin typeface="Plus Jakarta Sans"/>
            </a:rPr>
            <a:t>Il verde di </a:t>
          </a:r>
          <a:r>
            <a:rPr lang="it-IT" b="0" i="0" u="none" dirty="0" err="1">
              <a:solidFill>
                <a:schemeClr val="tx1"/>
              </a:solidFill>
              <a:latin typeface="Plus Jakarta Sans"/>
            </a:rPr>
            <a:t>indocianina</a:t>
          </a:r>
          <a:r>
            <a:rPr lang="it-IT" b="0" i="0" u="none" dirty="0">
              <a:solidFill>
                <a:schemeClr val="tx1"/>
              </a:solidFill>
              <a:latin typeface="Plus Jakarta Sans"/>
            </a:rPr>
            <a:t> iniettato EV viene captato dagli epatociti ed escreto nella bile senza metabolizzazione.</a:t>
          </a:r>
          <a:endParaRPr lang="it-IT" dirty="0">
            <a:solidFill>
              <a:schemeClr val="tx1"/>
            </a:solidFill>
          </a:endParaRPr>
        </a:p>
      </dgm:t>
    </dgm:pt>
    <dgm:pt modelId="{774EE010-3B0E-C046-BD38-250643CDA2D6}" type="parTrans" cxnId="{803E046F-5B11-A04F-801E-069461D85100}">
      <dgm:prSet/>
      <dgm:spPr/>
      <dgm:t>
        <a:bodyPr/>
        <a:lstStyle/>
        <a:p>
          <a:endParaRPr lang="it-IT"/>
        </a:p>
      </dgm:t>
    </dgm:pt>
    <dgm:pt modelId="{897D6384-692F-204E-BD87-4A6EC5786CA9}" type="sibTrans" cxnId="{803E046F-5B11-A04F-801E-069461D85100}">
      <dgm:prSet/>
      <dgm:spPr/>
      <dgm:t>
        <a:bodyPr/>
        <a:lstStyle/>
        <a:p>
          <a:endParaRPr lang="it-IT"/>
        </a:p>
      </dgm:t>
    </dgm:pt>
    <dgm:pt modelId="{658E1BAE-708B-5E4B-9B6F-B6539804387A}">
      <dgm:prSet/>
      <dgm:spPr/>
      <dgm:t>
        <a:bodyPr/>
        <a:lstStyle/>
        <a:p>
          <a:r>
            <a:rPr lang="it-IT" b="0" i="0" u="none" dirty="0">
              <a:solidFill>
                <a:schemeClr val="tx1"/>
              </a:solidFill>
              <a:latin typeface="Plus Jakarta Sans"/>
            </a:rPr>
            <a:t>Illuminazione laparoscopica dedicata che visualizza in tempo reale le vie biliari in tonalità verde brillante.</a:t>
          </a:r>
          <a:endParaRPr lang="it-IT" dirty="0">
            <a:solidFill>
              <a:schemeClr val="tx1"/>
            </a:solidFill>
          </a:endParaRPr>
        </a:p>
      </dgm:t>
    </dgm:pt>
    <dgm:pt modelId="{62B936E7-B3F5-9A4E-94F4-E078F8EFA303}" type="parTrans" cxnId="{6FA65882-AB75-1842-9155-6FF5EBDF081C}">
      <dgm:prSet/>
      <dgm:spPr/>
      <dgm:t>
        <a:bodyPr/>
        <a:lstStyle/>
        <a:p>
          <a:endParaRPr lang="it-IT"/>
        </a:p>
      </dgm:t>
    </dgm:pt>
    <dgm:pt modelId="{245D3DE7-B433-3E44-BF73-60A221C4000C}" type="sibTrans" cxnId="{6FA65882-AB75-1842-9155-6FF5EBDF081C}">
      <dgm:prSet/>
      <dgm:spPr/>
      <dgm:t>
        <a:bodyPr/>
        <a:lstStyle/>
        <a:p>
          <a:endParaRPr lang="it-IT"/>
        </a:p>
      </dgm:t>
    </dgm:pt>
    <dgm:pt modelId="{2073E79A-5120-1B40-827F-6523A5908388}">
      <dgm:prSet/>
      <dgm:spPr/>
      <dgm:t>
        <a:bodyPr/>
        <a:lstStyle/>
        <a:p>
          <a:r>
            <a:rPr lang="it-IT" b="0" i="0" u="none" dirty="0">
              <a:solidFill>
                <a:schemeClr val="tx1"/>
              </a:solidFill>
              <a:latin typeface="Plus Jakarta Sans"/>
            </a:rPr>
            <a:t>non invasiva, </a:t>
          </a:r>
          <a:r>
            <a:rPr lang="it-IT" dirty="0">
              <a:solidFill>
                <a:schemeClr val="tx1"/>
              </a:solidFill>
              <a:latin typeface="Plus Jakarta Sans"/>
            </a:rPr>
            <a:t>sicura, a</a:t>
          </a:r>
          <a:r>
            <a:rPr lang="it-IT" b="0" i="0" u="none" dirty="0">
              <a:solidFill>
                <a:schemeClr val="tx1"/>
              </a:solidFill>
              <a:latin typeface="Plus Jakarta Sans"/>
            </a:rPr>
            <a:t>ssenza di radiazioni ionizzanti, </a:t>
          </a:r>
          <a:r>
            <a:rPr lang="it-IT" dirty="0" err="1">
              <a:solidFill>
                <a:schemeClr val="tx1"/>
              </a:solidFill>
              <a:latin typeface="Plus Jakarta Sans"/>
            </a:rPr>
            <a:t>real</a:t>
          </a:r>
          <a:r>
            <a:rPr lang="it-IT" dirty="0">
              <a:solidFill>
                <a:schemeClr val="tx1"/>
              </a:solidFill>
              <a:latin typeface="Plus Jakarta Sans"/>
            </a:rPr>
            <a:t> time </a:t>
          </a:r>
          <a:r>
            <a:rPr lang="it-IT" b="0" i="0" u="none" dirty="0">
              <a:solidFill>
                <a:schemeClr val="tx1"/>
              </a:solidFill>
              <a:latin typeface="Plus Jakarta Sans"/>
            </a:rPr>
            <a:t>.</a:t>
          </a:r>
          <a:endParaRPr lang="it-IT" dirty="0">
            <a:solidFill>
              <a:schemeClr val="tx1"/>
            </a:solidFill>
          </a:endParaRPr>
        </a:p>
      </dgm:t>
    </dgm:pt>
    <dgm:pt modelId="{ADFE2A11-0BA5-D847-8385-52F4087549B1}" type="parTrans" cxnId="{B92E940B-8B6C-944B-BDCA-62535F38CA72}">
      <dgm:prSet/>
      <dgm:spPr/>
      <dgm:t>
        <a:bodyPr/>
        <a:lstStyle/>
        <a:p>
          <a:endParaRPr lang="it-IT"/>
        </a:p>
      </dgm:t>
    </dgm:pt>
    <dgm:pt modelId="{7AF8064F-3119-7942-95A9-4F6B02972FA5}" type="sibTrans" cxnId="{B92E940B-8B6C-944B-BDCA-62535F38CA72}">
      <dgm:prSet/>
      <dgm:spPr/>
      <dgm:t>
        <a:bodyPr/>
        <a:lstStyle/>
        <a:p>
          <a:endParaRPr lang="it-IT"/>
        </a:p>
      </dgm:t>
    </dgm:pt>
    <dgm:pt modelId="{CF0326B9-134B-F149-8DA0-0D4E18ECF269}" type="pres">
      <dgm:prSet presAssocID="{6C4CD39F-F60C-0E40-BD03-D6C60BB8AC36}" presName="linear" presStyleCnt="0">
        <dgm:presLayoutVars>
          <dgm:dir/>
          <dgm:animLvl val="lvl"/>
          <dgm:resizeHandles val="exact"/>
        </dgm:presLayoutVars>
      </dgm:prSet>
      <dgm:spPr/>
    </dgm:pt>
    <dgm:pt modelId="{11A3CF09-A93B-ED4E-993F-5DCE9B20A3C9}" type="pres">
      <dgm:prSet presAssocID="{84E1061A-AF94-BE49-893A-4D42A3F2C7AB}" presName="parentLin" presStyleCnt="0"/>
      <dgm:spPr/>
    </dgm:pt>
    <dgm:pt modelId="{3E7C2081-1107-6B4C-A0E3-E8D6003A93AD}" type="pres">
      <dgm:prSet presAssocID="{84E1061A-AF94-BE49-893A-4D42A3F2C7AB}" presName="parentLeftMargin" presStyleLbl="node1" presStyleIdx="0" presStyleCnt="3"/>
      <dgm:spPr/>
    </dgm:pt>
    <dgm:pt modelId="{C7A8D5A4-1C9A-AD46-A73F-4AA3608AFB78}" type="pres">
      <dgm:prSet presAssocID="{84E1061A-AF94-BE49-893A-4D42A3F2C7A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9949621-FEE6-0042-BC75-DA487CD23807}" type="pres">
      <dgm:prSet presAssocID="{84E1061A-AF94-BE49-893A-4D42A3F2C7AB}" presName="negativeSpace" presStyleCnt="0"/>
      <dgm:spPr/>
    </dgm:pt>
    <dgm:pt modelId="{5FD8C84A-5F98-AF48-990C-11F811E60FB0}" type="pres">
      <dgm:prSet presAssocID="{84E1061A-AF94-BE49-893A-4D42A3F2C7AB}" presName="childText" presStyleLbl="conFgAcc1" presStyleIdx="0" presStyleCnt="3">
        <dgm:presLayoutVars>
          <dgm:bulletEnabled val="1"/>
        </dgm:presLayoutVars>
      </dgm:prSet>
      <dgm:spPr/>
    </dgm:pt>
    <dgm:pt modelId="{C6D356B2-305F-5F4E-8DE6-0DF32B7FF891}" type="pres">
      <dgm:prSet presAssocID="{BC4ED5E1-DE3D-8445-B5C1-B4947E818534}" presName="spaceBetweenRectangles" presStyleCnt="0"/>
      <dgm:spPr/>
    </dgm:pt>
    <dgm:pt modelId="{B8823137-834F-A84D-8257-69F72FD36A8A}" type="pres">
      <dgm:prSet presAssocID="{56DFDBC8-2A6E-6B43-86CB-257F23322FA9}" presName="parentLin" presStyleCnt="0"/>
      <dgm:spPr/>
    </dgm:pt>
    <dgm:pt modelId="{B13BCBDE-5505-C24A-9AE7-B05C9192DA5D}" type="pres">
      <dgm:prSet presAssocID="{56DFDBC8-2A6E-6B43-86CB-257F23322FA9}" presName="parentLeftMargin" presStyleLbl="node1" presStyleIdx="0" presStyleCnt="3"/>
      <dgm:spPr/>
    </dgm:pt>
    <dgm:pt modelId="{46D960C7-B608-124E-BAA5-27B4C8FD63F5}" type="pres">
      <dgm:prSet presAssocID="{56DFDBC8-2A6E-6B43-86CB-257F23322FA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8764B1F-A4E3-4341-A278-E7DA61A6B713}" type="pres">
      <dgm:prSet presAssocID="{56DFDBC8-2A6E-6B43-86CB-257F23322FA9}" presName="negativeSpace" presStyleCnt="0"/>
      <dgm:spPr/>
    </dgm:pt>
    <dgm:pt modelId="{57E57EC4-5683-534D-AD0F-B216534C2A11}" type="pres">
      <dgm:prSet presAssocID="{56DFDBC8-2A6E-6B43-86CB-257F23322FA9}" presName="childText" presStyleLbl="conFgAcc1" presStyleIdx="1" presStyleCnt="3">
        <dgm:presLayoutVars>
          <dgm:bulletEnabled val="1"/>
        </dgm:presLayoutVars>
      </dgm:prSet>
      <dgm:spPr/>
    </dgm:pt>
    <dgm:pt modelId="{DA745C92-6338-1341-AFDD-77ED030F9527}" type="pres">
      <dgm:prSet presAssocID="{57E30720-FC4A-264A-A911-3E84F22C57BB}" presName="spaceBetweenRectangles" presStyleCnt="0"/>
      <dgm:spPr/>
    </dgm:pt>
    <dgm:pt modelId="{65F46D4B-E93F-C54D-BB45-D396022712CB}" type="pres">
      <dgm:prSet presAssocID="{6B8D7FAF-719E-7941-AC3C-44FD791B56EA}" presName="parentLin" presStyleCnt="0"/>
      <dgm:spPr/>
    </dgm:pt>
    <dgm:pt modelId="{60B19E41-2915-F84C-87AC-59D9CFCC9591}" type="pres">
      <dgm:prSet presAssocID="{6B8D7FAF-719E-7941-AC3C-44FD791B56EA}" presName="parentLeftMargin" presStyleLbl="node1" presStyleIdx="1" presStyleCnt="3"/>
      <dgm:spPr/>
    </dgm:pt>
    <dgm:pt modelId="{74586241-116D-2043-B5F6-BF324CED9009}" type="pres">
      <dgm:prSet presAssocID="{6B8D7FAF-719E-7941-AC3C-44FD791B56E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59B3D032-B27A-5143-A969-6EF8C2935DE1}" type="pres">
      <dgm:prSet presAssocID="{6B8D7FAF-719E-7941-AC3C-44FD791B56EA}" presName="negativeSpace" presStyleCnt="0"/>
      <dgm:spPr/>
    </dgm:pt>
    <dgm:pt modelId="{8337FBE9-A9AD-FA4E-A6A5-3B3BAF369531}" type="pres">
      <dgm:prSet presAssocID="{6B8D7FAF-719E-7941-AC3C-44FD791B56EA}" presName="childText" presStyleLbl="conFgAcc1" presStyleIdx="2" presStyleCnt="3" custLinFactNeighborY="-6906">
        <dgm:presLayoutVars>
          <dgm:bulletEnabled val="1"/>
        </dgm:presLayoutVars>
      </dgm:prSet>
      <dgm:spPr/>
    </dgm:pt>
  </dgm:ptLst>
  <dgm:cxnLst>
    <dgm:cxn modelId="{48235C0A-7FAA-6F44-89B4-866E5206B78F}" type="presOf" srcId="{84E1061A-AF94-BE49-893A-4D42A3F2C7AB}" destId="{3E7C2081-1107-6B4C-A0E3-E8D6003A93AD}" srcOrd="0" destOrd="0" presId="urn:microsoft.com/office/officeart/2005/8/layout/list1"/>
    <dgm:cxn modelId="{B92E940B-8B6C-944B-BDCA-62535F38CA72}" srcId="{6B8D7FAF-719E-7941-AC3C-44FD791B56EA}" destId="{2073E79A-5120-1B40-827F-6523A5908388}" srcOrd="0" destOrd="0" parTransId="{ADFE2A11-0BA5-D847-8385-52F4087549B1}" sibTransId="{7AF8064F-3119-7942-95A9-4F6B02972FA5}"/>
    <dgm:cxn modelId="{90637E23-FFE0-874A-8A26-B5FCE5983AD1}" srcId="{6C4CD39F-F60C-0E40-BD03-D6C60BB8AC36}" destId="{56DFDBC8-2A6E-6B43-86CB-257F23322FA9}" srcOrd="1" destOrd="0" parTransId="{A5D967C5-488F-B945-82A8-66733CC7E463}" sibTransId="{57E30720-FC4A-264A-A911-3E84F22C57BB}"/>
    <dgm:cxn modelId="{17687444-DAD0-284E-993B-94837DEABE25}" type="presOf" srcId="{7D404B55-E55B-D047-A079-68899E99DE1D}" destId="{5FD8C84A-5F98-AF48-990C-11F811E60FB0}" srcOrd="0" destOrd="0" presId="urn:microsoft.com/office/officeart/2005/8/layout/list1"/>
    <dgm:cxn modelId="{4F8B7151-EC48-FD47-A18E-359924ED26BE}" type="presOf" srcId="{56DFDBC8-2A6E-6B43-86CB-257F23322FA9}" destId="{46D960C7-B608-124E-BAA5-27B4C8FD63F5}" srcOrd="1" destOrd="0" presId="urn:microsoft.com/office/officeart/2005/8/layout/list1"/>
    <dgm:cxn modelId="{5A5FED60-67AD-1A4A-AC78-4805BAA3AD4A}" type="presOf" srcId="{6B8D7FAF-719E-7941-AC3C-44FD791B56EA}" destId="{74586241-116D-2043-B5F6-BF324CED9009}" srcOrd="1" destOrd="0" presId="urn:microsoft.com/office/officeart/2005/8/layout/list1"/>
    <dgm:cxn modelId="{C0BDE461-B494-7541-9D4B-085C25C61380}" type="presOf" srcId="{84E1061A-AF94-BE49-893A-4D42A3F2C7AB}" destId="{C7A8D5A4-1C9A-AD46-A73F-4AA3608AFB78}" srcOrd="1" destOrd="0" presId="urn:microsoft.com/office/officeart/2005/8/layout/list1"/>
    <dgm:cxn modelId="{803E046F-5B11-A04F-801E-069461D85100}" srcId="{84E1061A-AF94-BE49-893A-4D42A3F2C7AB}" destId="{7D404B55-E55B-D047-A079-68899E99DE1D}" srcOrd="0" destOrd="0" parTransId="{774EE010-3B0E-C046-BD38-250643CDA2D6}" sibTransId="{897D6384-692F-204E-BD87-4A6EC5786CA9}"/>
    <dgm:cxn modelId="{6FA65882-AB75-1842-9155-6FF5EBDF081C}" srcId="{56DFDBC8-2A6E-6B43-86CB-257F23322FA9}" destId="{658E1BAE-708B-5E4B-9B6F-B6539804387A}" srcOrd="0" destOrd="0" parTransId="{62B936E7-B3F5-9A4E-94F4-E078F8EFA303}" sibTransId="{245D3DE7-B433-3E44-BF73-60A221C4000C}"/>
    <dgm:cxn modelId="{46894092-968F-F342-BA75-7D7F7A7EED91}" type="presOf" srcId="{658E1BAE-708B-5E4B-9B6F-B6539804387A}" destId="{57E57EC4-5683-534D-AD0F-B216534C2A11}" srcOrd="0" destOrd="0" presId="urn:microsoft.com/office/officeart/2005/8/layout/list1"/>
    <dgm:cxn modelId="{6101D7A7-38DB-CB43-8E27-7B362D304121}" type="presOf" srcId="{56DFDBC8-2A6E-6B43-86CB-257F23322FA9}" destId="{B13BCBDE-5505-C24A-9AE7-B05C9192DA5D}" srcOrd="0" destOrd="0" presId="urn:microsoft.com/office/officeart/2005/8/layout/list1"/>
    <dgm:cxn modelId="{358CC6B6-0C0D-8C4E-8B9F-6AFD57E3809D}" type="presOf" srcId="{6C4CD39F-F60C-0E40-BD03-D6C60BB8AC36}" destId="{CF0326B9-134B-F149-8DA0-0D4E18ECF269}" srcOrd="0" destOrd="0" presId="urn:microsoft.com/office/officeart/2005/8/layout/list1"/>
    <dgm:cxn modelId="{9FCFBFC6-88FE-BF43-8659-F1553B207339}" type="presOf" srcId="{2073E79A-5120-1B40-827F-6523A5908388}" destId="{8337FBE9-A9AD-FA4E-A6A5-3B3BAF369531}" srcOrd="0" destOrd="0" presId="urn:microsoft.com/office/officeart/2005/8/layout/list1"/>
    <dgm:cxn modelId="{5F723DDA-07BB-D749-8CA0-BBECE73934A5}" srcId="{6C4CD39F-F60C-0E40-BD03-D6C60BB8AC36}" destId="{84E1061A-AF94-BE49-893A-4D42A3F2C7AB}" srcOrd="0" destOrd="0" parTransId="{5815EC6A-63DC-0C41-8131-27AD126480B3}" sibTransId="{BC4ED5E1-DE3D-8445-B5C1-B4947E818534}"/>
    <dgm:cxn modelId="{70078BEB-E91C-A146-9525-2C4559672EE9}" srcId="{6C4CD39F-F60C-0E40-BD03-D6C60BB8AC36}" destId="{6B8D7FAF-719E-7941-AC3C-44FD791B56EA}" srcOrd="2" destOrd="0" parTransId="{EB500E0A-1A95-EF4D-9E5A-15FD96909ACD}" sibTransId="{E637C7B5-E967-564C-BEEE-FCFBCBFC4511}"/>
    <dgm:cxn modelId="{F49777FC-F4B5-0749-9946-A945FECFFFA7}" type="presOf" srcId="{6B8D7FAF-719E-7941-AC3C-44FD791B56EA}" destId="{60B19E41-2915-F84C-87AC-59D9CFCC9591}" srcOrd="0" destOrd="0" presId="urn:microsoft.com/office/officeart/2005/8/layout/list1"/>
    <dgm:cxn modelId="{6411F08D-9942-AB47-B3E8-89DBB23E8034}" type="presParOf" srcId="{CF0326B9-134B-F149-8DA0-0D4E18ECF269}" destId="{11A3CF09-A93B-ED4E-993F-5DCE9B20A3C9}" srcOrd="0" destOrd="0" presId="urn:microsoft.com/office/officeart/2005/8/layout/list1"/>
    <dgm:cxn modelId="{C649E9F9-B067-3C41-ACE9-826E2FB34FC0}" type="presParOf" srcId="{11A3CF09-A93B-ED4E-993F-5DCE9B20A3C9}" destId="{3E7C2081-1107-6B4C-A0E3-E8D6003A93AD}" srcOrd="0" destOrd="0" presId="urn:microsoft.com/office/officeart/2005/8/layout/list1"/>
    <dgm:cxn modelId="{2389E9F6-B20C-5B41-9254-DE111821E168}" type="presParOf" srcId="{11A3CF09-A93B-ED4E-993F-5DCE9B20A3C9}" destId="{C7A8D5A4-1C9A-AD46-A73F-4AA3608AFB78}" srcOrd="1" destOrd="0" presId="urn:microsoft.com/office/officeart/2005/8/layout/list1"/>
    <dgm:cxn modelId="{56571739-2D2B-1F43-8948-09C211CD50DE}" type="presParOf" srcId="{CF0326B9-134B-F149-8DA0-0D4E18ECF269}" destId="{B9949621-FEE6-0042-BC75-DA487CD23807}" srcOrd="1" destOrd="0" presId="urn:microsoft.com/office/officeart/2005/8/layout/list1"/>
    <dgm:cxn modelId="{2F5752A4-57D5-0C4A-92BA-2C6918B5538D}" type="presParOf" srcId="{CF0326B9-134B-F149-8DA0-0D4E18ECF269}" destId="{5FD8C84A-5F98-AF48-990C-11F811E60FB0}" srcOrd="2" destOrd="0" presId="urn:microsoft.com/office/officeart/2005/8/layout/list1"/>
    <dgm:cxn modelId="{6974366E-C33A-804D-9CEB-3DBD2EC7A097}" type="presParOf" srcId="{CF0326B9-134B-F149-8DA0-0D4E18ECF269}" destId="{C6D356B2-305F-5F4E-8DE6-0DF32B7FF891}" srcOrd="3" destOrd="0" presId="urn:microsoft.com/office/officeart/2005/8/layout/list1"/>
    <dgm:cxn modelId="{06F2166B-A716-E149-AC88-9034C6F8FCD6}" type="presParOf" srcId="{CF0326B9-134B-F149-8DA0-0D4E18ECF269}" destId="{B8823137-834F-A84D-8257-69F72FD36A8A}" srcOrd="4" destOrd="0" presId="urn:microsoft.com/office/officeart/2005/8/layout/list1"/>
    <dgm:cxn modelId="{A901E6CE-326B-FE48-AA98-7AA61F3BF56D}" type="presParOf" srcId="{B8823137-834F-A84D-8257-69F72FD36A8A}" destId="{B13BCBDE-5505-C24A-9AE7-B05C9192DA5D}" srcOrd="0" destOrd="0" presId="urn:microsoft.com/office/officeart/2005/8/layout/list1"/>
    <dgm:cxn modelId="{7697B6A9-AE2E-1B4E-87A6-5726CD45484C}" type="presParOf" srcId="{B8823137-834F-A84D-8257-69F72FD36A8A}" destId="{46D960C7-B608-124E-BAA5-27B4C8FD63F5}" srcOrd="1" destOrd="0" presId="urn:microsoft.com/office/officeart/2005/8/layout/list1"/>
    <dgm:cxn modelId="{057DD083-30BD-8F4A-A940-5E054CB24551}" type="presParOf" srcId="{CF0326B9-134B-F149-8DA0-0D4E18ECF269}" destId="{98764B1F-A4E3-4341-A278-E7DA61A6B713}" srcOrd="5" destOrd="0" presId="urn:microsoft.com/office/officeart/2005/8/layout/list1"/>
    <dgm:cxn modelId="{743302FF-552E-054A-820D-0B576AF72BC1}" type="presParOf" srcId="{CF0326B9-134B-F149-8DA0-0D4E18ECF269}" destId="{57E57EC4-5683-534D-AD0F-B216534C2A11}" srcOrd="6" destOrd="0" presId="urn:microsoft.com/office/officeart/2005/8/layout/list1"/>
    <dgm:cxn modelId="{97BFE0F2-1FFD-F447-B2F7-275F9B5FD4D5}" type="presParOf" srcId="{CF0326B9-134B-F149-8DA0-0D4E18ECF269}" destId="{DA745C92-6338-1341-AFDD-77ED030F9527}" srcOrd="7" destOrd="0" presId="urn:microsoft.com/office/officeart/2005/8/layout/list1"/>
    <dgm:cxn modelId="{4E577C0B-2A9F-0447-88C5-3635E7FCB74C}" type="presParOf" srcId="{CF0326B9-134B-F149-8DA0-0D4E18ECF269}" destId="{65F46D4B-E93F-C54D-BB45-D396022712CB}" srcOrd="8" destOrd="0" presId="urn:microsoft.com/office/officeart/2005/8/layout/list1"/>
    <dgm:cxn modelId="{DAB92398-235E-D74B-9B14-79070F457128}" type="presParOf" srcId="{65F46D4B-E93F-C54D-BB45-D396022712CB}" destId="{60B19E41-2915-F84C-87AC-59D9CFCC9591}" srcOrd="0" destOrd="0" presId="urn:microsoft.com/office/officeart/2005/8/layout/list1"/>
    <dgm:cxn modelId="{392996AD-FD25-D04B-B458-FB7CC0BC6A7D}" type="presParOf" srcId="{65F46D4B-E93F-C54D-BB45-D396022712CB}" destId="{74586241-116D-2043-B5F6-BF324CED9009}" srcOrd="1" destOrd="0" presId="urn:microsoft.com/office/officeart/2005/8/layout/list1"/>
    <dgm:cxn modelId="{73470507-C345-304F-BC8F-A4360F4C8033}" type="presParOf" srcId="{CF0326B9-134B-F149-8DA0-0D4E18ECF269}" destId="{59B3D032-B27A-5143-A969-6EF8C2935DE1}" srcOrd="9" destOrd="0" presId="urn:microsoft.com/office/officeart/2005/8/layout/list1"/>
    <dgm:cxn modelId="{7950525C-2276-3846-9A09-4A7719C51103}" type="presParOf" srcId="{CF0326B9-134B-F149-8DA0-0D4E18ECF269}" destId="{8337FBE9-A9AD-FA4E-A6A5-3B3BAF36953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AA739D-023E-0A4C-9D59-CD090360D586}" type="doc">
      <dgm:prSet loTypeId="urn:microsoft.com/office/officeart/2005/8/layout/lis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5EC799B-DEFF-554C-839C-E7E12CB59736}">
      <dgm:prSet phldrT="[Testo]"/>
      <dgm:spPr/>
      <dgm:t>
        <a:bodyPr/>
        <a:lstStyle/>
        <a:p>
          <a:r>
            <a:rPr lang="it-IT" b="1" i="0" u="none" dirty="0">
              <a:solidFill>
                <a:schemeClr val="bg1"/>
              </a:solidFill>
              <a:latin typeface="Plus Jakarta Sans"/>
            </a:rPr>
            <a:t>Pazienti con BMI &gt;30 (Broderick):</a:t>
          </a:r>
          <a:r>
            <a:rPr lang="it-IT" b="0" i="0" u="none" dirty="0">
              <a:solidFill>
                <a:schemeClr val="bg1"/>
              </a:solidFill>
              <a:latin typeface="Plus Jakarta Sans"/>
            </a:rPr>
            <a:t> </a:t>
          </a:r>
          <a:endParaRPr lang="it-IT" dirty="0">
            <a:solidFill>
              <a:schemeClr val="bg1"/>
            </a:solidFill>
          </a:endParaRPr>
        </a:p>
      </dgm:t>
    </dgm:pt>
    <dgm:pt modelId="{D4C308EA-E478-FB49-994D-4C2476D2D641}" type="parTrans" cxnId="{9536DB96-2C15-2449-B397-7F0940512893}">
      <dgm:prSet/>
      <dgm:spPr/>
      <dgm:t>
        <a:bodyPr/>
        <a:lstStyle/>
        <a:p>
          <a:endParaRPr lang="it-IT"/>
        </a:p>
      </dgm:t>
    </dgm:pt>
    <dgm:pt modelId="{3C06B3A4-7FDD-0044-B13A-7011FCE79C8D}" type="sibTrans" cxnId="{9536DB96-2C15-2449-B397-7F0940512893}">
      <dgm:prSet/>
      <dgm:spPr/>
      <dgm:t>
        <a:bodyPr/>
        <a:lstStyle/>
        <a:p>
          <a:endParaRPr lang="it-IT"/>
        </a:p>
      </dgm:t>
    </dgm:pt>
    <dgm:pt modelId="{B749DAD8-AFAB-9743-B2A1-34E6970CEF2B}">
      <dgm:prSet phldrT="[Testo]"/>
      <dgm:spPr/>
      <dgm:t>
        <a:bodyPr/>
        <a:lstStyle/>
        <a:p>
          <a:r>
            <a:rPr lang="it-IT" b="1" i="0" u="none" dirty="0">
              <a:solidFill>
                <a:schemeClr val="bg1"/>
              </a:solidFill>
              <a:latin typeface="Plus Jakarta Sans"/>
            </a:rPr>
            <a:t>Tasso di Lesioni Biliari (Meta-analisi):</a:t>
          </a:r>
          <a:r>
            <a:rPr lang="it-IT" b="0" i="0" u="none" dirty="0">
              <a:solidFill>
                <a:schemeClr val="bg1"/>
              </a:solidFill>
              <a:latin typeface="Plus Jakarta Sans"/>
            </a:rPr>
            <a:t> </a:t>
          </a:r>
          <a:endParaRPr lang="it-IT" dirty="0">
            <a:solidFill>
              <a:schemeClr val="bg1"/>
            </a:solidFill>
          </a:endParaRPr>
        </a:p>
      </dgm:t>
    </dgm:pt>
    <dgm:pt modelId="{A8A95545-C681-7F43-875E-1F4B9AE4337D}" type="parTrans" cxnId="{8E54FB87-86D1-004B-91BE-114AC75EE3AC}">
      <dgm:prSet/>
      <dgm:spPr/>
      <dgm:t>
        <a:bodyPr/>
        <a:lstStyle/>
        <a:p>
          <a:endParaRPr lang="it-IT"/>
        </a:p>
      </dgm:t>
    </dgm:pt>
    <dgm:pt modelId="{43BA319E-5AC8-8444-9ED1-3F70740366CD}" type="sibTrans" cxnId="{8E54FB87-86D1-004B-91BE-114AC75EE3AC}">
      <dgm:prSet/>
      <dgm:spPr/>
      <dgm:t>
        <a:bodyPr/>
        <a:lstStyle/>
        <a:p>
          <a:endParaRPr lang="it-IT"/>
        </a:p>
      </dgm:t>
    </dgm:pt>
    <dgm:pt modelId="{C76209BC-268F-294C-B8D1-701EEB86CAAC}">
      <dgm:prSet phldrT="[Testo]"/>
      <dgm:spPr/>
      <dgm:t>
        <a:bodyPr/>
        <a:lstStyle/>
        <a:p>
          <a:r>
            <a:rPr lang="it-IT" b="1" i="0" u="none" dirty="0">
              <a:solidFill>
                <a:schemeClr val="bg1"/>
              </a:solidFill>
              <a:latin typeface="Plus Jakarta Sans"/>
            </a:rPr>
            <a:t>Attenzione Metodologica:</a:t>
          </a:r>
          <a:r>
            <a:rPr lang="it-IT" b="0" i="0" u="none" dirty="0">
              <a:solidFill>
                <a:schemeClr val="bg1"/>
              </a:solidFill>
              <a:latin typeface="Plus Jakarta Sans"/>
            </a:rPr>
            <a:t> </a:t>
          </a:r>
          <a:endParaRPr lang="it-IT" dirty="0">
            <a:solidFill>
              <a:schemeClr val="bg1"/>
            </a:solidFill>
          </a:endParaRPr>
        </a:p>
      </dgm:t>
    </dgm:pt>
    <dgm:pt modelId="{731B94BC-5E81-8C41-B16A-9696E86DBAD2}" type="parTrans" cxnId="{2F66A8A9-22B2-4340-941E-DB750B724836}">
      <dgm:prSet/>
      <dgm:spPr/>
      <dgm:t>
        <a:bodyPr/>
        <a:lstStyle/>
        <a:p>
          <a:endParaRPr lang="it-IT"/>
        </a:p>
      </dgm:t>
    </dgm:pt>
    <dgm:pt modelId="{FFE74E40-8C51-1B4F-8B48-DCFC2C0425AC}" type="sibTrans" cxnId="{2F66A8A9-22B2-4340-941E-DB750B724836}">
      <dgm:prSet/>
      <dgm:spPr/>
      <dgm:t>
        <a:bodyPr/>
        <a:lstStyle/>
        <a:p>
          <a:endParaRPr lang="it-IT"/>
        </a:p>
      </dgm:t>
    </dgm:pt>
    <dgm:pt modelId="{573D249B-43B4-D44A-9D2C-C6F01770FF6C}">
      <dgm:prSet/>
      <dgm:spPr/>
      <dgm:t>
        <a:bodyPr/>
        <a:lstStyle/>
        <a:p>
          <a:r>
            <a:rPr lang="it-IT" b="0" i="0" u="none" dirty="0">
              <a:solidFill>
                <a:schemeClr val="tx1"/>
              </a:solidFill>
              <a:latin typeface="Plus Jakarta Sans"/>
            </a:rPr>
            <a:t>Tasso di conversione crollato dall'</a:t>
          </a:r>
          <a:r>
            <a:rPr lang="it-IT" b="1" i="0" u="none" dirty="0">
              <a:solidFill>
                <a:schemeClr val="tx1"/>
              </a:solidFill>
              <a:latin typeface="Plus Jakarta Sans"/>
            </a:rPr>
            <a:t>7,42% all'1,57%</a:t>
          </a:r>
          <a:r>
            <a:rPr lang="it-IT" b="0" i="0" u="none" dirty="0">
              <a:solidFill>
                <a:schemeClr val="tx1"/>
              </a:solidFill>
              <a:latin typeface="Plus Jakarta Sans"/>
            </a:rPr>
            <a:t> nel gruppo guidato da fluorescenza ICG (</a:t>
          </a:r>
          <a:r>
            <a:rPr lang="it-IT" b="0" i="0" u="none" dirty="0" err="1">
              <a:solidFill>
                <a:schemeClr val="tx1"/>
              </a:solidFill>
              <a:latin typeface="Plus Jakarta Sans"/>
            </a:rPr>
            <a:t>p</a:t>
          </a:r>
          <a:r>
            <a:rPr lang="it-IT" b="0" i="0" u="none" dirty="0">
              <a:solidFill>
                <a:schemeClr val="tx1"/>
              </a:solidFill>
              <a:latin typeface="Plus Jakarta Sans"/>
            </a:rPr>
            <a:t> &lt; 0.05, OR = 0.212).</a:t>
          </a:r>
          <a:endParaRPr lang="it-IT" dirty="0">
            <a:solidFill>
              <a:schemeClr val="tx1"/>
            </a:solidFill>
          </a:endParaRPr>
        </a:p>
      </dgm:t>
    </dgm:pt>
    <dgm:pt modelId="{25322E90-D669-F743-A622-A06DAF0DA33D}" type="parTrans" cxnId="{9057AC01-43EC-4D45-97C2-509132DE2B1F}">
      <dgm:prSet/>
      <dgm:spPr/>
      <dgm:t>
        <a:bodyPr/>
        <a:lstStyle/>
        <a:p>
          <a:endParaRPr lang="it-IT"/>
        </a:p>
      </dgm:t>
    </dgm:pt>
    <dgm:pt modelId="{15AB5F1E-1A66-D947-BD6D-D6E8771C7D2E}" type="sibTrans" cxnId="{9057AC01-43EC-4D45-97C2-509132DE2B1F}">
      <dgm:prSet/>
      <dgm:spPr/>
      <dgm:t>
        <a:bodyPr/>
        <a:lstStyle/>
        <a:p>
          <a:endParaRPr lang="it-IT"/>
        </a:p>
      </dgm:t>
    </dgm:pt>
    <dgm:pt modelId="{202951FD-9FCF-9747-86D9-A414D0068B0E}">
      <dgm:prSet/>
      <dgm:spPr/>
      <dgm:t>
        <a:bodyPr/>
        <a:lstStyle/>
        <a:p>
          <a:r>
            <a:rPr lang="it-IT" b="0" i="0" u="none" dirty="0">
              <a:solidFill>
                <a:schemeClr val="tx1"/>
              </a:solidFill>
              <a:latin typeface="Plus Jakarta Sans"/>
            </a:rPr>
            <a:t>BDI documentate pari a </a:t>
          </a:r>
          <a:r>
            <a:rPr lang="it-IT" b="1" i="0" u="none" dirty="0">
              <a:solidFill>
                <a:schemeClr val="tx1"/>
              </a:solidFill>
              <a:latin typeface="Plus Jakarta Sans"/>
            </a:rPr>
            <a:t>0 vs 32 per 10.000</a:t>
          </a:r>
          <a:r>
            <a:rPr lang="it-IT" b="0" i="0" u="none" dirty="0">
              <a:solidFill>
                <a:schemeClr val="tx1"/>
              </a:solidFill>
              <a:latin typeface="Plus Jakarta Sans"/>
            </a:rPr>
            <a:t> colecistectomie laparoscopiche a favore del gruppo ICG.</a:t>
          </a:r>
          <a:endParaRPr lang="it-IT" dirty="0">
            <a:solidFill>
              <a:schemeClr val="tx1"/>
            </a:solidFill>
          </a:endParaRPr>
        </a:p>
      </dgm:t>
    </dgm:pt>
    <dgm:pt modelId="{E600E95B-B156-BF4F-B08A-4236B141B0C9}" type="parTrans" cxnId="{FEC032BE-D30D-314C-8492-D21940C03DAE}">
      <dgm:prSet/>
      <dgm:spPr/>
      <dgm:t>
        <a:bodyPr/>
        <a:lstStyle/>
        <a:p>
          <a:endParaRPr lang="it-IT"/>
        </a:p>
      </dgm:t>
    </dgm:pt>
    <dgm:pt modelId="{2D2F7109-58D3-4A44-802D-3695EB78F3A9}" type="sibTrans" cxnId="{FEC032BE-D30D-314C-8492-D21940C03DAE}">
      <dgm:prSet/>
      <dgm:spPr/>
      <dgm:t>
        <a:bodyPr/>
        <a:lstStyle/>
        <a:p>
          <a:endParaRPr lang="it-IT"/>
        </a:p>
      </dgm:t>
    </dgm:pt>
    <dgm:pt modelId="{BA47DCE0-955C-D34B-B372-B0D7ACBCAD00}">
      <dgm:prSet/>
      <dgm:spPr/>
      <dgm:t>
        <a:bodyPr/>
        <a:lstStyle/>
        <a:p>
          <a:r>
            <a:rPr lang="it-IT" b="0" i="0" u="none" dirty="0">
              <a:solidFill>
                <a:schemeClr val="tx1"/>
              </a:solidFill>
              <a:latin typeface="Plus Jakarta Sans"/>
            </a:rPr>
            <a:t>A causa della bassa incidenza assoluta di BDI, serve cautela prima di asserire una riduzione statisticamente definitiva confinata al solo sottogruppo obeso.</a:t>
          </a:r>
          <a:endParaRPr lang="it-IT" dirty="0">
            <a:solidFill>
              <a:schemeClr val="tx1"/>
            </a:solidFill>
          </a:endParaRPr>
        </a:p>
      </dgm:t>
    </dgm:pt>
    <dgm:pt modelId="{A66955C6-B0AA-5446-A78B-F51085629DD2}" type="parTrans" cxnId="{E26773FF-C57E-7241-BBFD-68099E84E299}">
      <dgm:prSet/>
      <dgm:spPr/>
      <dgm:t>
        <a:bodyPr/>
        <a:lstStyle/>
        <a:p>
          <a:endParaRPr lang="it-IT"/>
        </a:p>
      </dgm:t>
    </dgm:pt>
    <dgm:pt modelId="{993F6299-8B07-CE40-BFC8-3D346DBCE528}" type="sibTrans" cxnId="{E26773FF-C57E-7241-BBFD-68099E84E299}">
      <dgm:prSet/>
      <dgm:spPr/>
      <dgm:t>
        <a:bodyPr/>
        <a:lstStyle/>
        <a:p>
          <a:endParaRPr lang="it-IT"/>
        </a:p>
      </dgm:t>
    </dgm:pt>
    <dgm:pt modelId="{9E0B16D5-43B9-B745-8964-6BD3EEDCD238}" type="pres">
      <dgm:prSet presAssocID="{80AA739D-023E-0A4C-9D59-CD090360D586}" presName="linear" presStyleCnt="0">
        <dgm:presLayoutVars>
          <dgm:dir/>
          <dgm:animLvl val="lvl"/>
          <dgm:resizeHandles val="exact"/>
        </dgm:presLayoutVars>
      </dgm:prSet>
      <dgm:spPr/>
    </dgm:pt>
    <dgm:pt modelId="{901D5BE2-49E7-DE4E-863C-4FFA0E0C04C5}" type="pres">
      <dgm:prSet presAssocID="{F5EC799B-DEFF-554C-839C-E7E12CB59736}" presName="parentLin" presStyleCnt="0"/>
      <dgm:spPr/>
    </dgm:pt>
    <dgm:pt modelId="{C3E6EA4E-1EF5-B146-AC38-F1DEBC7509E9}" type="pres">
      <dgm:prSet presAssocID="{F5EC799B-DEFF-554C-839C-E7E12CB59736}" presName="parentLeftMargin" presStyleLbl="node1" presStyleIdx="0" presStyleCnt="3"/>
      <dgm:spPr/>
    </dgm:pt>
    <dgm:pt modelId="{4015600E-F821-1545-9F8B-AA71CEB64E01}" type="pres">
      <dgm:prSet presAssocID="{F5EC799B-DEFF-554C-839C-E7E12CB5973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A20F1F1-EBC6-8F47-9219-34B098325235}" type="pres">
      <dgm:prSet presAssocID="{F5EC799B-DEFF-554C-839C-E7E12CB59736}" presName="negativeSpace" presStyleCnt="0"/>
      <dgm:spPr/>
    </dgm:pt>
    <dgm:pt modelId="{5C7614BD-1011-CC48-A0C5-67F733C3F76A}" type="pres">
      <dgm:prSet presAssocID="{F5EC799B-DEFF-554C-839C-E7E12CB59736}" presName="childText" presStyleLbl="conFgAcc1" presStyleIdx="0" presStyleCnt="3" custLinFactNeighborX="-853" custLinFactNeighborY="-18456">
        <dgm:presLayoutVars>
          <dgm:bulletEnabled val="1"/>
        </dgm:presLayoutVars>
      </dgm:prSet>
      <dgm:spPr/>
    </dgm:pt>
    <dgm:pt modelId="{B6D8F6B0-E0CA-F748-8DB1-D0C05C237A36}" type="pres">
      <dgm:prSet presAssocID="{3C06B3A4-7FDD-0044-B13A-7011FCE79C8D}" presName="spaceBetweenRectangles" presStyleCnt="0"/>
      <dgm:spPr/>
    </dgm:pt>
    <dgm:pt modelId="{71D6ACCA-D0A0-1B41-8D27-3434582FFEF7}" type="pres">
      <dgm:prSet presAssocID="{B749DAD8-AFAB-9743-B2A1-34E6970CEF2B}" presName="parentLin" presStyleCnt="0"/>
      <dgm:spPr/>
    </dgm:pt>
    <dgm:pt modelId="{7FEB5EED-EBDA-4845-A41F-BB2F56EBE550}" type="pres">
      <dgm:prSet presAssocID="{B749DAD8-AFAB-9743-B2A1-34E6970CEF2B}" presName="parentLeftMargin" presStyleLbl="node1" presStyleIdx="0" presStyleCnt="3"/>
      <dgm:spPr/>
    </dgm:pt>
    <dgm:pt modelId="{89024F10-960A-6646-9738-19275450CE4C}" type="pres">
      <dgm:prSet presAssocID="{B749DAD8-AFAB-9743-B2A1-34E6970CEF2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7D4BF28-7ADF-D54B-BA9F-B5EB1ADAC0A1}" type="pres">
      <dgm:prSet presAssocID="{B749DAD8-AFAB-9743-B2A1-34E6970CEF2B}" presName="negativeSpace" presStyleCnt="0"/>
      <dgm:spPr/>
    </dgm:pt>
    <dgm:pt modelId="{78C3AF5A-EE39-C249-AA34-2421459399BB}" type="pres">
      <dgm:prSet presAssocID="{B749DAD8-AFAB-9743-B2A1-34E6970CEF2B}" presName="childText" presStyleLbl="conFgAcc1" presStyleIdx="1" presStyleCnt="3">
        <dgm:presLayoutVars>
          <dgm:bulletEnabled val="1"/>
        </dgm:presLayoutVars>
      </dgm:prSet>
      <dgm:spPr/>
    </dgm:pt>
    <dgm:pt modelId="{0CCECEBA-15BB-DA41-92BF-62A74009B422}" type="pres">
      <dgm:prSet presAssocID="{43BA319E-5AC8-8444-9ED1-3F70740366CD}" presName="spaceBetweenRectangles" presStyleCnt="0"/>
      <dgm:spPr/>
    </dgm:pt>
    <dgm:pt modelId="{4353D83B-409F-6F46-9D5D-7946A881AFAC}" type="pres">
      <dgm:prSet presAssocID="{C76209BC-268F-294C-B8D1-701EEB86CAAC}" presName="parentLin" presStyleCnt="0"/>
      <dgm:spPr/>
    </dgm:pt>
    <dgm:pt modelId="{3159D429-4A1E-B644-8BCA-9EC1C95CAE42}" type="pres">
      <dgm:prSet presAssocID="{C76209BC-268F-294C-B8D1-701EEB86CAAC}" presName="parentLeftMargin" presStyleLbl="node1" presStyleIdx="1" presStyleCnt="3"/>
      <dgm:spPr/>
    </dgm:pt>
    <dgm:pt modelId="{FD329ADE-22B0-8840-9DF7-C2B461D38D2B}" type="pres">
      <dgm:prSet presAssocID="{C76209BC-268F-294C-B8D1-701EEB86CAA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F1FEC5A-89E7-A94A-9011-694F30BA883C}" type="pres">
      <dgm:prSet presAssocID="{C76209BC-268F-294C-B8D1-701EEB86CAAC}" presName="negativeSpace" presStyleCnt="0"/>
      <dgm:spPr/>
    </dgm:pt>
    <dgm:pt modelId="{8769ADB6-EA6A-8A46-8E7B-7DFA9107775B}" type="pres">
      <dgm:prSet presAssocID="{C76209BC-268F-294C-B8D1-701EEB86CAAC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057AC01-43EC-4D45-97C2-509132DE2B1F}" srcId="{F5EC799B-DEFF-554C-839C-E7E12CB59736}" destId="{573D249B-43B4-D44A-9D2C-C6F01770FF6C}" srcOrd="0" destOrd="0" parTransId="{25322E90-D669-F743-A622-A06DAF0DA33D}" sibTransId="{15AB5F1E-1A66-D947-BD6D-D6E8771C7D2E}"/>
    <dgm:cxn modelId="{1D891D12-1BAC-0B49-AC96-EF30B4F9D9A5}" type="presOf" srcId="{202951FD-9FCF-9747-86D9-A414D0068B0E}" destId="{78C3AF5A-EE39-C249-AA34-2421459399BB}" srcOrd="0" destOrd="0" presId="urn:microsoft.com/office/officeart/2005/8/layout/list1"/>
    <dgm:cxn modelId="{0AF6E115-C745-3543-BF0C-C37FD7A9F9E8}" type="presOf" srcId="{C76209BC-268F-294C-B8D1-701EEB86CAAC}" destId="{FD329ADE-22B0-8840-9DF7-C2B461D38D2B}" srcOrd="1" destOrd="0" presId="urn:microsoft.com/office/officeart/2005/8/layout/list1"/>
    <dgm:cxn modelId="{32ABB11D-1C9B-A649-9B11-4A0792E80C55}" type="presOf" srcId="{C76209BC-268F-294C-B8D1-701EEB86CAAC}" destId="{3159D429-4A1E-B644-8BCA-9EC1C95CAE42}" srcOrd="0" destOrd="0" presId="urn:microsoft.com/office/officeart/2005/8/layout/list1"/>
    <dgm:cxn modelId="{6653C17E-245D-1A40-AE1C-39173D3219FA}" type="presOf" srcId="{F5EC799B-DEFF-554C-839C-E7E12CB59736}" destId="{4015600E-F821-1545-9F8B-AA71CEB64E01}" srcOrd="1" destOrd="0" presId="urn:microsoft.com/office/officeart/2005/8/layout/list1"/>
    <dgm:cxn modelId="{8E54FB87-86D1-004B-91BE-114AC75EE3AC}" srcId="{80AA739D-023E-0A4C-9D59-CD090360D586}" destId="{B749DAD8-AFAB-9743-B2A1-34E6970CEF2B}" srcOrd="1" destOrd="0" parTransId="{A8A95545-C681-7F43-875E-1F4B9AE4337D}" sibTransId="{43BA319E-5AC8-8444-9ED1-3F70740366CD}"/>
    <dgm:cxn modelId="{9536DB96-2C15-2449-B397-7F0940512893}" srcId="{80AA739D-023E-0A4C-9D59-CD090360D586}" destId="{F5EC799B-DEFF-554C-839C-E7E12CB59736}" srcOrd="0" destOrd="0" parTransId="{D4C308EA-E478-FB49-994D-4C2476D2D641}" sibTransId="{3C06B3A4-7FDD-0044-B13A-7011FCE79C8D}"/>
    <dgm:cxn modelId="{802BA49F-9FBF-5743-891E-57455C3B8FE4}" type="presOf" srcId="{80AA739D-023E-0A4C-9D59-CD090360D586}" destId="{9E0B16D5-43B9-B745-8964-6BD3EEDCD238}" srcOrd="0" destOrd="0" presId="urn:microsoft.com/office/officeart/2005/8/layout/list1"/>
    <dgm:cxn modelId="{2F66A8A9-22B2-4340-941E-DB750B724836}" srcId="{80AA739D-023E-0A4C-9D59-CD090360D586}" destId="{C76209BC-268F-294C-B8D1-701EEB86CAAC}" srcOrd="2" destOrd="0" parTransId="{731B94BC-5E81-8C41-B16A-9696E86DBAD2}" sibTransId="{FFE74E40-8C51-1B4F-8B48-DCFC2C0425AC}"/>
    <dgm:cxn modelId="{537AEAB2-CB5E-A34B-92E2-6C52D5FBB824}" type="presOf" srcId="{BA47DCE0-955C-D34B-B372-B0D7ACBCAD00}" destId="{8769ADB6-EA6A-8A46-8E7B-7DFA9107775B}" srcOrd="0" destOrd="0" presId="urn:microsoft.com/office/officeart/2005/8/layout/list1"/>
    <dgm:cxn modelId="{27D6B0B6-4E79-7B47-832D-2F0C11FBE5E8}" type="presOf" srcId="{573D249B-43B4-D44A-9D2C-C6F01770FF6C}" destId="{5C7614BD-1011-CC48-A0C5-67F733C3F76A}" srcOrd="0" destOrd="0" presId="urn:microsoft.com/office/officeart/2005/8/layout/list1"/>
    <dgm:cxn modelId="{FEC032BE-D30D-314C-8492-D21940C03DAE}" srcId="{B749DAD8-AFAB-9743-B2A1-34E6970CEF2B}" destId="{202951FD-9FCF-9747-86D9-A414D0068B0E}" srcOrd="0" destOrd="0" parTransId="{E600E95B-B156-BF4F-B08A-4236B141B0C9}" sibTransId="{2D2F7109-58D3-4A44-802D-3695EB78F3A9}"/>
    <dgm:cxn modelId="{A3E342E7-4114-2745-865B-469968A715EA}" type="presOf" srcId="{B749DAD8-AFAB-9743-B2A1-34E6970CEF2B}" destId="{7FEB5EED-EBDA-4845-A41F-BB2F56EBE550}" srcOrd="0" destOrd="0" presId="urn:microsoft.com/office/officeart/2005/8/layout/list1"/>
    <dgm:cxn modelId="{E9D6EAE7-AA06-5943-B21D-2568C48E566F}" type="presOf" srcId="{B749DAD8-AFAB-9743-B2A1-34E6970CEF2B}" destId="{89024F10-960A-6646-9738-19275450CE4C}" srcOrd="1" destOrd="0" presId="urn:microsoft.com/office/officeart/2005/8/layout/list1"/>
    <dgm:cxn modelId="{786C8FEC-9B15-9243-9012-EADA4ECDE3C2}" type="presOf" srcId="{F5EC799B-DEFF-554C-839C-E7E12CB59736}" destId="{C3E6EA4E-1EF5-B146-AC38-F1DEBC7509E9}" srcOrd="0" destOrd="0" presId="urn:microsoft.com/office/officeart/2005/8/layout/list1"/>
    <dgm:cxn modelId="{E26773FF-C57E-7241-BBFD-68099E84E299}" srcId="{C76209BC-268F-294C-B8D1-701EEB86CAAC}" destId="{BA47DCE0-955C-D34B-B372-B0D7ACBCAD00}" srcOrd="0" destOrd="0" parTransId="{A66955C6-B0AA-5446-A78B-F51085629DD2}" sibTransId="{993F6299-8B07-CE40-BFC8-3D346DBCE528}"/>
    <dgm:cxn modelId="{A24B0F6F-A5DD-0741-A03A-4194B995F3D3}" type="presParOf" srcId="{9E0B16D5-43B9-B745-8964-6BD3EEDCD238}" destId="{901D5BE2-49E7-DE4E-863C-4FFA0E0C04C5}" srcOrd="0" destOrd="0" presId="urn:microsoft.com/office/officeart/2005/8/layout/list1"/>
    <dgm:cxn modelId="{BA1BF15B-D457-B442-898B-B940E46E8F59}" type="presParOf" srcId="{901D5BE2-49E7-DE4E-863C-4FFA0E0C04C5}" destId="{C3E6EA4E-1EF5-B146-AC38-F1DEBC7509E9}" srcOrd="0" destOrd="0" presId="urn:microsoft.com/office/officeart/2005/8/layout/list1"/>
    <dgm:cxn modelId="{9F28938B-00A8-8F4B-AACA-E284FEA4700A}" type="presParOf" srcId="{901D5BE2-49E7-DE4E-863C-4FFA0E0C04C5}" destId="{4015600E-F821-1545-9F8B-AA71CEB64E01}" srcOrd="1" destOrd="0" presId="urn:microsoft.com/office/officeart/2005/8/layout/list1"/>
    <dgm:cxn modelId="{281AD046-E259-654F-BEE3-08E3A75C713A}" type="presParOf" srcId="{9E0B16D5-43B9-B745-8964-6BD3EEDCD238}" destId="{2A20F1F1-EBC6-8F47-9219-34B098325235}" srcOrd="1" destOrd="0" presId="urn:microsoft.com/office/officeart/2005/8/layout/list1"/>
    <dgm:cxn modelId="{13E28F7A-8C73-2648-B9EC-7669A5B5FBF3}" type="presParOf" srcId="{9E0B16D5-43B9-B745-8964-6BD3EEDCD238}" destId="{5C7614BD-1011-CC48-A0C5-67F733C3F76A}" srcOrd="2" destOrd="0" presId="urn:microsoft.com/office/officeart/2005/8/layout/list1"/>
    <dgm:cxn modelId="{AFEA16C9-0BF3-0342-BBAB-0D1F852DD122}" type="presParOf" srcId="{9E0B16D5-43B9-B745-8964-6BD3EEDCD238}" destId="{B6D8F6B0-E0CA-F748-8DB1-D0C05C237A36}" srcOrd="3" destOrd="0" presId="urn:microsoft.com/office/officeart/2005/8/layout/list1"/>
    <dgm:cxn modelId="{B1DA6C6A-228A-F840-A46C-B58536B42309}" type="presParOf" srcId="{9E0B16D5-43B9-B745-8964-6BD3EEDCD238}" destId="{71D6ACCA-D0A0-1B41-8D27-3434582FFEF7}" srcOrd="4" destOrd="0" presId="urn:microsoft.com/office/officeart/2005/8/layout/list1"/>
    <dgm:cxn modelId="{FBEE317D-32F1-E649-8939-9C32803502D0}" type="presParOf" srcId="{71D6ACCA-D0A0-1B41-8D27-3434582FFEF7}" destId="{7FEB5EED-EBDA-4845-A41F-BB2F56EBE550}" srcOrd="0" destOrd="0" presId="urn:microsoft.com/office/officeart/2005/8/layout/list1"/>
    <dgm:cxn modelId="{A16235F9-0128-514F-8E93-2B2F41F99E67}" type="presParOf" srcId="{71D6ACCA-D0A0-1B41-8D27-3434582FFEF7}" destId="{89024F10-960A-6646-9738-19275450CE4C}" srcOrd="1" destOrd="0" presId="urn:microsoft.com/office/officeart/2005/8/layout/list1"/>
    <dgm:cxn modelId="{7A428CC9-368D-AF4A-B19A-658C2209FA99}" type="presParOf" srcId="{9E0B16D5-43B9-B745-8964-6BD3EEDCD238}" destId="{D7D4BF28-7ADF-D54B-BA9F-B5EB1ADAC0A1}" srcOrd="5" destOrd="0" presId="urn:microsoft.com/office/officeart/2005/8/layout/list1"/>
    <dgm:cxn modelId="{0A5EB98E-69F7-DD47-B2F5-1C2334315D00}" type="presParOf" srcId="{9E0B16D5-43B9-B745-8964-6BD3EEDCD238}" destId="{78C3AF5A-EE39-C249-AA34-2421459399BB}" srcOrd="6" destOrd="0" presId="urn:microsoft.com/office/officeart/2005/8/layout/list1"/>
    <dgm:cxn modelId="{CED8CCBE-F7FB-3745-8CCC-7F57706BC9C4}" type="presParOf" srcId="{9E0B16D5-43B9-B745-8964-6BD3EEDCD238}" destId="{0CCECEBA-15BB-DA41-92BF-62A74009B422}" srcOrd="7" destOrd="0" presId="urn:microsoft.com/office/officeart/2005/8/layout/list1"/>
    <dgm:cxn modelId="{19994E13-A9BA-6049-A52E-36DF5F0E44C5}" type="presParOf" srcId="{9E0B16D5-43B9-B745-8964-6BD3EEDCD238}" destId="{4353D83B-409F-6F46-9D5D-7946A881AFAC}" srcOrd="8" destOrd="0" presId="urn:microsoft.com/office/officeart/2005/8/layout/list1"/>
    <dgm:cxn modelId="{7EAC17A0-EDCC-C64D-8ABC-109E5FB32BB7}" type="presParOf" srcId="{4353D83B-409F-6F46-9D5D-7946A881AFAC}" destId="{3159D429-4A1E-B644-8BCA-9EC1C95CAE42}" srcOrd="0" destOrd="0" presId="urn:microsoft.com/office/officeart/2005/8/layout/list1"/>
    <dgm:cxn modelId="{CF73DB2B-680A-1941-A2B3-6F135E28DCE0}" type="presParOf" srcId="{4353D83B-409F-6F46-9D5D-7946A881AFAC}" destId="{FD329ADE-22B0-8840-9DF7-C2B461D38D2B}" srcOrd="1" destOrd="0" presId="urn:microsoft.com/office/officeart/2005/8/layout/list1"/>
    <dgm:cxn modelId="{B7C7C27C-1B7D-A14E-A6B2-220A8D759EC2}" type="presParOf" srcId="{9E0B16D5-43B9-B745-8964-6BD3EEDCD238}" destId="{6F1FEC5A-89E7-A94A-9011-694F30BA883C}" srcOrd="9" destOrd="0" presId="urn:microsoft.com/office/officeart/2005/8/layout/list1"/>
    <dgm:cxn modelId="{59A35A0E-F5DC-C349-AFB3-117167384C3F}" type="presParOf" srcId="{9E0B16D5-43B9-B745-8964-6BD3EEDCD238}" destId="{8769ADB6-EA6A-8A46-8E7B-7DFA9107775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D8C84A-5F98-AF48-990C-11F811E60FB0}">
      <dsp:nvSpPr>
        <dsp:cNvPr id="0" name=""/>
        <dsp:cNvSpPr/>
      </dsp:nvSpPr>
      <dsp:spPr>
        <a:xfrm>
          <a:off x="0" y="378336"/>
          <a:ext cx="6016070" cy="1275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914" tIns="374904" rIns="46691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b="0" i="0" u="none" kern="1200" dirty="0">
              <a:solidFill>
                <a:schemeClr val="tx1"/>
              </a:solidFill>
              <a:latin typeface="Plus Jakarta Sans"/>
            </a:rPr>
            <a:t>Il verde di </a:t>
          </a:r>
          <a:r>
            <a:rPr lang="it-IT" sz="1800" b="0" i="0" u="none" kern="1200" dirty="0" err="1">
              <a:solidFill>
                <a:schemeClr val="tx1"/>
              </a:solidFill>
              <a:latin typeface="Plus Jakarta Sans"/>
            </a:rPr>
            <a:t>indocianina</a:t>
          </a:r>
          <a:r>
            <a:rPr lang="it-IT" sz="1800" b="0" i="0" u="none" kern="1200" dirty="0">
              <a:solidFill>
                <a:schemeClr val="tx1"/>
              </a:solidFill>
              <a:latin typeface="Plus Jakarta Sans"/>
            </a:rPr>
            <a:t> iniettato EV viene captato dagli epatociti ed escreto nella bile senza metabolizzazione.</a:t>
          </a:r>
          <a:endParaRPr lang="it-IT" sz="1800" kern="1200" dirty="0">
            <a:solidFill>
              <a:schemeClr val="tx1"/>
            </a:solidFill>
          </a:endParaRPr>
        </a:p>
      </dsp:txBody>
      <dsp:txXfrm>
        <a:off x="0" y="378336"/>
        <a:ext cx="6016070" cy="1275750"/>
      </dsp:txXfrm>
    </dsp:sp>
    <dsp:sp modelId="{C7A8D5A4-1C9A-AD46-A73F-4AA3608AFB78}">
      <dsp:nvSpPr>
        <dsp:cNvPr id="0" name=""/>
        <dsp:cNvSpPr/>
      </dsp:nvSpPr>
      <dsp:spPr>
        <a:xfrm>
          <a:off x="300803" y="112656"/>
          <a:ext cx="4211249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1A6A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175" tIns="0" rIns="1591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       ESCREZIONE BILIARE SELETTIVA </a:t>
          </a:r>
        </a:p>
      </dsp:txBody>
      <dsp:txXfrm>
        <a:off x="326742" y="138595"/>
        <a:ext cx="4159371" cy="479482"/>
      </dsp:txXfrm>
    </dsp:sp>
    <dsp:sp modelId="{57E57EC4-5683-534D-AD0F-B216534C2A11}">
      <dsp:nvSpPr>
        <dsp:cNvPr id="0" name=""/>
        <dsp:cNvSpPr/>
      </dsp:nvSpPr>
      <dsp:spPr>
        <a:xfrm>
          <a:off x="0" y="2016967"/>
          <a:ext cx="6016070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914" tIns="374904" rIns="46691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b="0" i="0" u="none" kern="1200" dirty="0">
              <a:solidFill>
                <a:schemeClr val="tx1"/>
              </a:solidFill>
              <a:latin typeface="Plus Jakarta Sans"/>
            </a:rPr>
            <a:t>Illuminazione laparoscopica dedicata che visualizza in tempo reale le vie biliari in tonalità verde brillante.</a:t>
          </a:r>
          <a:endParaRPr lang="it-IT" sz="1800" kern="1200" dirty="0">
            <a:solidFill>
              <a:schemeClr val="tx1"/>
            </a:solidFill>
          </a:endParaRPr>
        </a:p>
      </dsp:txBody>
      <dsp:txXfrm>
        <a:off x="0" y="2016967"/>
        <a:ext cx="6016070" cy="1020600"/>
      </dsp:txXfrm>
    </dsp:sp>
    <dsp:sp modelId="{46D960C7-B608-124E-BAA5-27B4C8FD63F5}">
      <dsp:nvSpPr>
        <dsp:cNvPr id="0" name=""/>
        <dsp:cNvSpPr/>
      </dsp:nvSpPr>
      <dsp:spPr>
        <a:xfrm>
          <a:off x="300803" y="1751287"/>
          <a:ext cx="4211249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175" tIns="0" rIns="1591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    FLUORESCENZA NIR (700-900 NM)</a:t>
          </a:r>
        </a:p>
      </dsp:txBody>
      <dsp:txXfrm>
        <a:off x="326742" y="1777226"/>
        <a:ext cx="4159371" cy="479482"/>
      </dsp:txXfrm>
    </dsp:sp>
    <dsp:sp modelId="{8337FBE9-A9AD-FA4E-A6A5-3B3BAF369531}">
      <dsp:nvSpPr>
        <dsp:cNvPr id="0" name=""/>
        <dsp:cNvSpPr/>
      </dsp:nvSpPr>
      <dsp:spPr>
        <a:xfrm>
          <a:off x="0" y="3382099"/>
          <a:ext cx="6016070" cy="1020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6914" tIns="374904" rIns="46691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800" b="0" i="0" u="none" kern="1200" dirty="0">
              <a:solidFill>
                <a:schemeClr val="tx1"/>
              </a:solidFill>
              <a:latin typeface="Plus Jakarta Sans"/>
            </a:rPr>
            <a:t>non invasiva, </a:t>
          </a:r>
          <a:r>
            <a:rPr lang="it-IT" sz="1800" kern="1200" dirty="0">
              <a:solidFill>
                <a:schemeClr val="tx1"/>
              </a:solidFill>
              <a:latin typeface="Plus Jakarta Sans"/>
            </a:rPr>
            <a:t>sicura, a</a:t>
          </a:r>
          <a:r>
            <a:rPr lang="it-IT" sz="1800" b="0" i="0" u="none" kern="1200" dirty="0">
              <a:solidFill>
                <a:schemeClr val="tx1"/>
              </a:solidFill>
              <a:latin typeface="Plus Jakarta Sans"/>
            </a:rPr>
            <a:t>ssenza di radiazioni ionizzanti, </a:t>
          </a:r>
          <a:r>
            <a:rPr lang="it-IT" sz="1800" kern="1200" dirty="0" err="1">
              <a:solidFill>
                <a:schemeClr val="tx1"/>
              </a:solidFill>
              <a:latin typeface="Plus Jakarta Sans"/>
            </a:rPr>
            <a:t>real</a:t>
          </a:r>
          <a:r>
            <a:rPr lang="it-IT" sz="1800" kern="1200" dirty="0">
              <a:solidFill>
                <a:schemeClr val="tx1"/>
              </a:solidFill>
              <a:latin typeface="Plus Jakarta Sans"/>
            </a:rPr>
            <a:t> time </a:t>
          </a:r>
          <a:r>
            <a:rPr lang="it-IT" sz="1800" b="0" i="0" u="none" kern="1200" dirty="0">
              <a:solidFill>
                <a:schemeClr val="tx1"/>
              </a:solidFill>
              <a:latin typeface="Plus Jakarta Sans"/>
            </a:rPr>
            <a:t>.</a:t>
          </a:r>
          <a:endParaRPr lang="it-IT" sz="1800" kern="1200" dirty="0">
            <a:solidFill>
              <a:schemeClr val="tx1"/>
            </a:solidFill>
          </a:endParaRPr>
        </a:p>
      </dsp:txBody>
      <dsp:txXfrm>
        <a:off x="0" y="3382099"/>
        <a:ext cx="6016070" cy="1020600"/>
      </dsp:txXfrm>
    </dsp:sp>
    <dsp:sp modelId="{74586241-116D-2043-B5F6-BF324CED9009}">
      <dsp:nvSpPr>
        <dsp:cNvPr id="0" name=""/>
        <dsp:cNvSpPr/>
      </dsp:nvSpPr>
      <dsp:spPr>
        <a:xfrm>
          <a:off x="300803" y="3134767"/>
          <a:ext cx="4211249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9175" tIns="0" rIns="159175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                   SICURA E DINAMICA</a:t>
          </a:r>
        </a:p>
      </dsp:txBody>
      <dsp:txXfrm>
        <a:off x="326742" y="3160706"/>
        <a:ext cx="4159371" cy="4794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614BD-1011-CC48-A0C5-67F733C3F76A}">
      <dsp:nvSpPr>
        <dsp:cNvPr id="0" name=""/>
        <dsp:cNvSpPr/>
      </dsp:nvSpPr>
      <dsp:spPr>
        <a:xfrm>
          <a:off x="0" y="275737"/>
          <a:ext cx="6722992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1779" tIns="333248" rIns="52177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0" i="0" u="none" kern="1200" dirty="0">
              <a:solidFill>
                <a:schemeClr val="tx1"/>
              </a:solidFill>
              <a:latin typeface="Plus Jakarta Sans"/>
            </a:rPr>
            <a:t>Tasso di conversione crollato dall'</a:t>
          </a:r>
          <a:r>
            <a:rPr lang="it-IT" sz="1600" b="1" i="0" u="none" kern="1200" dirty="0">
              <a:solidFill>
                <a:schemeClr val="tx1"/>
              </a:solidFill>
              <a:latin typeface="Plus Jakarta Sans"/>
            </a:rPr>
            <a:t>7,42% all'1,57%</a:t>
          </a:r>
          <a:r>
            <a:rPr lang="it-IT" sz="1600" b="0" i="0" u="none" kern="1200" dirty="0">
              <a:solidFill>
                <a:schemeClr val="tx1"/>
              </a:solidFill>
              <a:latin typeface="Plus Jakarta Sans"/>
            </a:rPr>
            <a:t> nel gruppo guidato da fluorescenza ICG (</a:t>
          </a:r>
          <a:r>
            <a:rPr lang="it-IT" sz="1600" b="0" i="0" u="none" kern="1200" dirty="0" err="1">
              <a:solidFill>
                <a:schemeClr val="tx1"/>
              </a:solidFill>
              <a:latin typeface="Plus Jakarta Sans"/>
            </a:rPr>
            <a:t>p</a:t>
          </a:r>
          <a:r>
            <a:rPr lang="it-IT" sz="1600" b="0" i="0" u="none" kern="1200" dirty="0">
              <a:solidFill>
                <a:schemeClr val="tx1"/>
              </a:solidFill>
              <a:latin typeface="Plus Jakarta Sans"/>
            </a:rPr>
            <a:t> &lt; 0.05, OR = 0.212).</a:t>
          </a:r>
          <a:endParaRPr lang="it-IT" sz="1600" kern="1200" dirty="0">
            <a:solidFill>
              <a:schemeClr val="tx1"/>
            </a:solidFill>
          </a:endParaRPr>
        </a:p>
      </dsp:txBody>
      <dsp:txXfrm>
        <a:off x="0" y="275737"/>
        <a:ext cx="6722992" cy="907200"/>
      </dsp:txXfrm>
    </dsp:sp>
    <dsp:sp modelId="{4015600E-F821-1545-9F8B-AA71CEB64E01}">
      <dsp:nvSpPr>
        <dsp:cNvPr id="0" name=""/>
        <dsp:cNvSpPr/>
      </dsp:nvSpPr>
      <dsp:spPr>
        <a:xfrm>
          <a:off x="336149" y="55523"/>
          <a:ext cx="470609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79" tIns="0" rIns="17787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i="0" u="none" kern="1200" dirty="0">
              <a:solidFill>
                <a:schemeClr val="bg1"/>
              </a:solidFill>
              <a:latin typeface="Plus Jakarta Sans"/>
            </a:rPr>
            <a:t>Pazienti con BMI &gt;30 (Broderick):</a:t>
          </a:r>
          <a:r>
            <a:rPr lang="it-IT" sz="1600" b="0" i="0" u="none" kern="1200" dirty="0">
              <a:solidFill>
                <a:schemeClr val="bg1"/>
              </a:solidFill>
              <a:latin typeface="Plus Jakarta Sans"/>
            </a:rPr>
            <a:t> </a:t>
          </a:r>
          <a:endParaRPr lang="it-IT" sz="1600" kern="1200" dirty="0">
            <a:solidFill>
              <a:schemeClr val="bg1"/>
            </a:solidFill>
          </a:endParaRPr>
        </a:p>
      </dsp:txBody>
      <dsp:txXfrm>
        <a:off x="359206" y="78580"/>
        <a:ext cx="4659980" cy="426206"/>
      </dsp:txXfrm>
    </dsp:sp>
    <dsp:sp modelId="{78C3AF5A-EE39-C249-AA34-2421459399BB}">
      <dsp:nvSpPr>
        <dsp:cNvPr id="0" name=""/>
        <dsp:cNvSpPr/>
      </dsp:nvSpPr>
      <dsp:spPr>
        <a:xfrm>
          <a:off x="0" y="1521443"/>
          <a:ext cx="6722992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1779" tIns="333248" rIns="52177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0" i="0" u="none" kern="1200" dirty="0">
              <a:solidFill>
                <a:schemeClr val="tx1"/>
              </a:solidFill>
              <a:latin typeface="Plus Jakarta Sans"/>
            </a:rPr>
            <a:t>BDI documentate pari a </a:t>
          </a:r>
          <a:r>
            <a:rPr lang="it-IT" sz="1600" b="1" i="0" u="none" kern="1200" dirty="0">
              <a:solidFill>
                <a:schemeClr val="tx1"/>
              </a:solidFill>
              <a:latin typeface="Plus Jakarta Sans"/>
            </a:rPr>
            <a:t>0 vs 32 per 10.000</a:t>
          </a:r>
          <a:r>
            <a:rPr lang="it-IT" sz="1600" b="0" i="0" u="none" kern="1200" dirty="0">
              <a:solidFill>
                <a:schemeClr val="tx1"/>
              </a:solidFill>
              <a:latin typeface="Plus Jakarta Sans"/>
            </a:rPr>
            <a:t> colecistectomie laparoscopiche a favore del gruppo ICG.</a:t>
          </a:r>
          <a:endParaRPr lang="it-IT" sz="1600" kern="1200" dirty="0">
            <a:solidFill>
              <a:schemeClr val="tx1"/>
            </a:solidFill>
          </a:endParaRPr>
        </a:p>
      </dsp:txBody>
      <dsp:txXfrm>
        <a:off x="0" y="1521443"/>
        <a:ext cx="6722992" cy="907200"/>
      </dsp:txXfrm>
    </dsp:sp>
    <dsp:sp modelId="{89024F10-960A-6646-9738-19275450CE4C}">
      <dsp:nvSpPr>
        <dsp:cNvPr id="0" name=""/>
        <dsp:cNvSpPr/>
      </dsp:nvSpPr>
      <dsp:spPr>
        <a:xfrm>
          <a:off x="336149" y="1285283"/>
          <a:ext cx="470609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79" tIns="0" rIns="17787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i="0" u="none" kern="1200" dirty="0">
              <a:solidFill>
                <a:schemeClr val="bg1"/>
              </a:solidFill>
              <a:latin typeface="Plus Jakarta Sans"/>
            </a:rPr>
            <a:t>Tasso di Lesioni Biliari (Meta-analisi):</a:t>
          </a:r>
          <a:r>
            <a:rPr lang="it-IT" sz="1600" b="0" i="0" u="none" kern="1200" dirty="0">
              <a:solidFill>
                <a:schemeClr val="bg1"/>
              </a:solidFill>
              <a:latin typeface="Plus Jakarta Sans"/>
            </a:rPr>
            <a:t> </a:t>
          </a:r>
          <a:endParaRPr lang="it-IT" sz="1600" kern="1200" dirty="0">
            <a:solidFill>
              <a:schemeClr val="bg1"/>
            </a:solidFill>
          </a:endParaRPr>
        </a:p>
      </dsp:txBody>
      <dsp:txXfrm>
        <a:off x="359206" y="1308340"/>
        <a:ext cx="4659980" cy="426206"/>
      </dsp:txXfrm>
    </dsp:sp>
    <dsp:sp modelId="{8769ADB6-EA6A-8A46-8E7B-7DFA9107775B}">
      <dsp:nvSpPr>
        <dsp:cNvPr id="0" name=""/>
        <dsp:cNvSpPr/>
      </dsp:nvSpPr>
      <dsp:spPr>
        <a:xfrm>
          <a:off x="0" y="2751203"/>
          <a:ext cx="6722992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1779" tIns="333248" rIns="521779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b="0" i="0" u="none" kern="1200" dirty="0">
              <a:solidFill>
                <a:schemeClr val="tx1"/>
              </a:solidFill>
              <a:latin typeface="Plus Jakarta Sans"/>
            </a:rPr>
            <a:t>A causa della bassa incidenza assoluta di BDI, serve cautela prima di asserire una riduzione statisticamente definitiva confinata al solo sottogruppo obeso.</a:t>
          </a:r>
          <a:endParaRPr lang="it-IT" sz="1600" kern="1200" dirty="0">
            <a:solidFill>
              <a:schemeClr val="tx1"/>
            </a:solidFill>
          </a:endParaRPr>
        </a:p>
      </dsp:txBody>
      <dsp:txXfrm>
        <a:off x="0" y="2751203"/>
        <a:ext cx="6722992" cy="1134000"/>
      </dsp:txXfrm>
    </dsp:sp>
    <dsp:sp modelId="{FD329ADE-22B0-8840-9DF7-C2B461D38D2B}">
      <dsp:nvSpPr>
        <dsp:cNvPr id="0" name=""/>
        <dsp:cNvSpPr/>
      </dsp:nvSpPr>
      <dsp:spPr>
        <a:xfrm>
          <a:off x="336149" y="2515043"/>
          <a:ext cx="4706094" cy="4723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79" tIns="0" rIns="177879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i="0" u="none" kern="1200" dirty="0">
              <a:solidFill>
                <a:schemeClr val="bg1"/>
              </a:solidFill>
              <a:latin typeface="Plus Jakarta Sans"/>
            </a:rPr>
            <a:t>Attenzione Metodologica:</a:t>
          </a:r>
          <a:r>
            <a:rPr lang="it-IT" sz="1600" b="0" i="0" u="none" kern="1200" dirty="0">
              <a:solidFill>
                <a:schemeClr val="bg1"/>
              </a:solidFill>
              <a:latin typeface="Plus Jakarta Sans"/>
            </a:rPr>
            <a:t> </a:t>
          </a:r>
          <a:endParaRPr lang="it-IT" sz="1600" kern="1200" dirty="0">
            <a:solidFill>
              <a:schemeClr val="bg1"/>
            </a:solidFill>
          </a:endParaRPr>
        </a:p>
      </dsp:txBody>
      <dsp:txXfrm>
        <a:off x="359206" y="2538100"/>
        <a:ext cx="4659980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4F63B-057B-3844-A6D3-E77BD14B5667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612C2B-1C9B-AF45-A8EA-7F784321007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1636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9020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 scelto di concentrarmi soprattutto su quattro aspetti: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l'utilizzo dell'ICG nel paziente con BMI ≥30 kg/m², i dosaggi e i tempi di somministrazione, l'impatto sui tempi operatori e, soprattutto, il possibile ruolo nella prevenzione delle lesioni delle vie biliari.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colecistectomia laparoscopica rappresenta oggi il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gold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standard nel trattamento della patologia benigna della colecisti.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Nonostante l'evoluzione della tecnica laparoscopica e l'introduzione della Critical View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Safety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lesione iatrogena della via biliare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 Bile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Duct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Injury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rimane una delle complicanze più temibili, con un'incidenza riportata in letteratura compresa tra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0,3 e 0,7%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sappiamo che nella maggior parte dei casi il problema non è una difficoltà tecnica nella sezione, ma una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errata interpretazione dell'anatomia biliare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4827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 problema diventa ancora più rilevante nel paziente obeso.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paziente obeso l'eccesso di adiposità viscerale può infatti obliterare il triangolo epatocistico, mentre la frequente steatosi epatica e l'epatomegalia riducono ulteriormente lo spazio di manovra chirurgica. 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risultato è una maggiore difficoltà nell'identificare il dotto cistico, il coledoco e il dotto epatico comune e, soprattutto, nel raggiungere in sicurezza la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Critical View of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Safety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5688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proprio in questo contesto che si inserisce la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Near-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Infrared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Fluorescence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Cholangiography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ottenuta mediante somministrazione di verde di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indocianina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L'ICG, somministrato per via endovenosa, viene captato dal fegato ed escreto nella bile. L'illuminazione con luce nel vicino infrarosso permette quindi di visualizzare in tempo reale le strutture della via biliare.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tratta di una metodica non invasiva, senza radiazioni e soprattutto dinamica, che può fornire al chirurgo un'informazione anatomica aggiuntiva proprio nei momenti in cui l'anatomia risulta più difficile da interpretare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14141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Abbiamo condotto una revisione della letteratura attraverso 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PubMed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Scopus e Web of Science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considerando gli studi pubblicati dal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2010 al 2025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Sono stati identificati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233 articoli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dopo lo screening e la valutazione dell'eleggibilità,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 studi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sono stati inclusi nella revisione finale.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Abbiamo dato priorità alle evidenze di maggiore livello, quindi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meta-analisi, trial randomizzati e studi di coorte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concentrandoci sulle colecistectomie laparoscopiche elettive per patologia biliare benigna.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185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trial randomizzato di Dip e collaboratori, la visualizzazione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predissezione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 dotto cistico con ICG è stata del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66,6% rispetto al 36,2% con la sola luce bianca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Per il dotto epatico comune i valori erano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28,9% contro 10,9%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mentre per il coledoco erano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49,4% contro 20,6%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in tutti questi confronti la superiorità dell'ICG era statisticamente significativa, con 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&lt;0,001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 cosa succede quando aumenta il BMI?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8808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penetrazione della luce NIR è infatti limitata a circa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5–10 millimetri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Questo spiega perché il vantaggio appare particolarmente evidente nell'obesità di classe I, cioè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BMI 30–34,9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mentre nei pazienti con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BMI ≥35 kg/m²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la visualizzazione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predissezione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può diventare più difficile.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Quindi il messaggio non è che l'ICG non funziona nell'obeso.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punto è un altro: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funziona, ma la sua efficacia dipende dallo spessore del tessuto interposto.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questo motivo, nel paziente gravemente obeso l'ICG non deve essere considerato una mappa anatomica statica, ma un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navigatore dinamico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iniziamo la dissezione, riduciamo progressivamente lo spessore della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fibro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-adiposità e utilizziamo la fluorescenza per identificare le strutture sottostanti.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26743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secondo punto importante della revisione riguarda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quanto ICG somministrare e quando somministrarlo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Utilizziamo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VERDYE 25 mg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ricostituito con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mL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acqua per preparazioni iniettabili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ottenendo una concentrazione di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2,5 mg/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mL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La somministrazione avviene mediante bolo endovenoso, seguita da almeno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mL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soluzione fisiologica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nostro protocollo prevede  nella pratica clinica una dose fissa di riferimento di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mg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corrispondente 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mL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della soluzione ricostituita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8307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l'ICG riduce il tempo operatorio?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dati complessivi sono favorevoli, soprattutto nei casi complessi.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revisione sistematica ha evidenziato una riduzione media di circa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minuti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nei casi complessi, inclusi i pazienti obesi.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 il dato più interessante è quello di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Broderick et al.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che ha analizzato specificamente i pazienti obesi: il tempo operatorio è risultato di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75,6 minuti con ICG rispetto a 104,9 minuti senza ICG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quindi una riduzione di circa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29,3 minuti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statisticamente significativa con </a:t>
            </a:r>
            <a:r>
              <a:rPr lang="it-IT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&lt;0,0001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9245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Arriviamo infine al punto probabilmente più importante: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l'ICG riduce realmente le lesioni delle vie biliari?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dati sono certamente incoraggianti, ma devono essere interpretati con cautela.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lavoro di Broderick, specificamente nei pazienti con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BMI &gt;30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la conversione è stata dell'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1,57% con ICG rispetto al 7,42% senza ICG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 un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Odds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Ratio per la conversione di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0,212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quindi una riduzione statisticamente significativa.</a:t>
            </a: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Tuttavia, dobbiamo fare una distinzione fondamentale.</a:t>
            </a:r>
          </a:p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Possiamo dire che l'ICG migliora la visualizzazione anatomica e sembra ridurre conversioni e tempi operatori.</a:t>
            </a: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invece più difficile affermare, sulla base degli studi attualmente disponibili, che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riduca in maniera statisticamente dimostrata l'incidenza delle BDI specificamente nel paziente obeso</a:t>
            </a:r>
            <a:r>
              <a:rPr lang="it-IT" dirty="0">
                <a:effectLst/>
              </a:rPr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1981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Primo: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nel paziente con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BMI ≥30 kg/m²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l'ICG rappresenta un valido supporto per la visualizzazione dell'anatomia biliare e può facilitare il raggiungimento della Critical View of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Safety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Secondo: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il beneficio sembra essere particolarmente interessante nell'obesità di classe I,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BMI 30–34,9 kg/m²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mentre nei pazienti con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BMI ≥35 kg/m²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l'efficacia può essere condizionata dallo spessore del tessuto adiposo e dalla limitata penetrazione della luce NIR.</a:t>
            </a:r>
          </a:p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Terzo: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 dati disponibili suggeriscono una possibile riduzione del tempo operatorio, con una differenza particolarmente rilevante nei pazienti obesi: nel lavoro di Broderick, quasi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minuti per intervento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Quarto: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l'ICG sembra associarsi a una riduzione delle conversioni e a un minor numero di BDI nella popolazione complessiva, ma </a:t>
            </a:r>
            <a:r>
              <a:rPr lang="it-IT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abbiamo ancora evidenze sufficienti per affermare con certezza una riduzione delle lesioni biliari specificamente nel paziente obeso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612C2B-1C9B-AF45-A8EA-7F784321007A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930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1400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1480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947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3606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3544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519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35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821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5180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6838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624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955585-566E-AB48-85A3-0811EAC6016D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0DFB3B-50B5-424D-90F6-5AF4A7E7691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99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5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86B6E7-C4ED-1BAA-CD96-5ACD2E7D2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41883" y="2524913"/>
            <a:ext cx="6671063" cy="449534"/>
          </a:xfrm>
        </p:spPr>
        <p:txBody>
          <a:bodyPr>
            <a:noAutofit/>
          </a:bodyPr>
          <a:lstStyle/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ICG NELLE COLECISTECTOMIE DIFFICILI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83ACF9B-880C-7DF0-6E6D-A5C3CB325C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2830" y="3017145"/>
            <a:ext cx="7629170" cy="823709"/>
          </a:xfrm>
        </p:spPr>
        <p:txBody>
          <a:bodyPr>
            <a:normAutofit/>
          </a:bodyPr>
          <a:lstStyle/>
          <a:p>
            <a:pPr algn="l"/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Overcoming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anatomical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challenges in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diffucult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cholecystectomies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: a narrative review on the impact of ICG in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patients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with </a:t>
            </a:r>
            <a:r>
              <a:rPr lang="it-IT" sz="2000" dirty="0" err="1">
                <a:latin typeface="Arial" panose="020B0604020202020204" pitchFamily="34" charset="0"/>
                <a:cs typeface="Arial" panose="020B0604020202020204" pitchFamily="34" charset="0"/>
              </a:rPr>
              <a:t>obesity</a:t>
            </a:r>
            <a:r>
              <a:rPr lang="it-IT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endParaRPr lang="it-I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8" descr="Portale Risorse Umane">
            <a:extLst>
              <a:ext uri="{FF2B5EF4-FFF2-40B4-BE49-F238E27FC236}">
                <a16:creationId xmlns:a16="http://schemas.microsoft.com/office/drawing/2014/main" id="{EF4F3B3D-5D35-942D-9AEB-E73441CF5D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4007" y="662163"/>
            <a:ext cx="1586815" cy="1041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210DEF51-4CD1-FEED-4A03-1AC89887DB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0427914" y="250594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FDB87CC-BFD2-EC13-DA86-5F0873F2C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42" y="689776"/>
            <a:ext cx="3932475" cy="547844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0A6918C3-5196-7273-0158-A4CA957DB8E7}"/>
              </a:ext>
            </a:extLst>
          </p:cNvPr>
          <p:cNvSpPr txBox="1"/>
          <p:nvPr/>
        </p:nvSpPr>
        <p:spPr>
          <a:xfrm>
            <a:off x="6485973" y="714720"/>
            <a:ext cx="3782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AO CANNIZZARO</a:t>
            </a:r>
          </a:p>
          <a:p>
            <a:pPr algn="ctr"/>
            <a:r>
              <a:rPr lang="it-IT" dirty="0"/>
              <a:t>UOSD CHIRURGIA BARIATRICA</a:t>
            </a:r>
          </a:p>
          <a:p>
            <a:pPr algn="ctr"/>
            <a:r>
              <a:rPr lang="it-IT" dirty="0"/>
              <a:t>DIRETTORE: PROF. S.LATTERI </a:t>
            </a:r>
          </a:p>
          <a:p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DD8E5D7-717E-F3F2-43C9-2F96EA9FEDD7}"/>
              </a:ext>
            </a:extLst>
          </p:cNvPr>
          <p:cNvSpPr txBox="1"/>
          <p:nvPr/>
        </p:nvSpPr>
        <p:spPr>
          <a:xfrm>
            <a:off x="7375024" y="3840854"/>
            <a:ext cx="2004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Cristiana Rossitto </a:t>
            </a:r>
          </a:p>
        </p:txBody>
      </p:sp>
    </p:spTree>
    <p:extLst>
      <p:ext uri="{BB962C8B-B14F-4D97-AF65-F5344CB8AC3E}">
        <p14:creationId xmlns:p14="http://schemas.microsoft.com/office/powerpoint/2010/main" val="1987161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9F58EE-6C17-EAD9-9CF2-65BB2CBF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>
            <a:extLst>
              <a:ext uri="{FF2B5EF4-FFF2-40B4-BE49-F238E27FC236}">
                <a16:creationId xmlns:a16="http://schemas.microsoft.com/office/drawing/2014/main" id="{5F3861DA-8586-AD25-E8CB-A84C43C710C5}"/>
              </a:ext>
            </a:extLst>
          </p:cNvPr>
          <p:cNvGrpSpPr/>
          <p:nvPr/>
        </p:nvGrpSpPr>
        <p:grpSpPr>
          <a:xfrm>
            <a:off x="649432" y="1651976"/>
            <a:ext cx="10893135" cy="3870870"/>
            <a:chOff x="914400" y="1750612"/>
            <a:chExt cx="10363199" cy="3349863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8CDEF79B-739B-A263-8662-EA86D0CC5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3419" y="1750612"/>
              <a:ext cx="10025161" cy="2426533"/>
            </a:xfrm>
            <a:prstGeom prst="rect">
              <a:avLst/>
            </a:prstGeom>
          </p:spPr>
        </p:pic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FAB206F7-234A-3A55-ADF9-D75593892504}"/>
                </a:ext>
              </a:extLst>
            </p:cNvPr>
            <p:cNvSpPr txBox="1"/>
            <p:nvPr/>
          </p:nvSpPr>
          <p:spPr>
            <a:xfrm>
              <a:off x="914400" y="4177145"/>
              <a:ext cx="21301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/>
                <a:t>Utilizzo dell’ICG </a:t>
              </a:r>
            </a:p>
            <a:p>
              <a:pPr algn="ctr"/>
              <a:r>
                <a:rPr lang="it-IT" dirty="0"/>
                <a:t>nel paziente con </a:t>
              </a:r>
            </a:p>
            <a:p>
              <a:pPr algn="ctr"/>
              <a:r>
                <a:rPr lang="it-IT" dirty="0"/>
                <a:t>BMI ≥ 30 kg/m</a:t>
              </a:r>
              <a:r>
                <a:rPr lang="it-IT" baseline="30000" dirty="0"/>
                <a:t>2 </a:t>
              </a:r>
            </a:p>
          </p:txBody>
        </p: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E6A49A3C-2088-F077-E9EF-8A4BDD8138EA}"/>
                </a:ext>
              </a:extLst>
            </p:cNvPr>
            <p:cNvSpPr txBox="1"/>
            <p:nvPr/>
          </p:nvSpPr>
          <p:spPr>
            <a:xfrm>
              <a:off x="3636468" y="4177145"/>
              <a:ext cx="21301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/>
                <a:t>Dosaggi e tempistiche di somministrazione</a:t>
              </a:r>
              <a:endParaRPr lang="it-IT" baseline="30000" dirty="0"/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F6A8B1BC-3A35-45E1-DBB3-3D02D04FD2CB}"/>
                </a:ext>
              </a:extLst>
            </p:cNvPr>
            <p:cNvSpPr txBox="1"/>
            <p:nvPr/>
          </p:nvSpPr>
          <p:spPr>
            <a:xfrm>
              <a:off x="6358537" y="4177145"/>
              <a:ext cx="21301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/>
                <a:t>Impatto sul workflow operatorio </a:t>
              </a:r>
              <a:endParaRPr lang="it-IT" baseline="30000" dirty="0"/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838DDC7A-077F-2A5A-46EC-4A54D10A058A}"/>
                </a:ext>
              </a:extLst>
            </p:cNvPr>
            <p:cNvSpPr txBox="1"/>
            <p:nvPr/>
          </p:nvSpPr>
          <p:spPr>
            <a:xfrm>
              <a:off x="9147463" y="4177145"/>
              <a:ext cx="213013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dirty="0"/>
                <a:t>Ruolo preventivo nelle lesioni delle vie biliari </a:t>
              </a:r>
              <a:endParaRPr lang="it-IT" baseline="30000" dirty="0"/>
            </a:p>
          </p:txBody>
        </p:sp>
      </p:grpSp>
      <p:sp>
        <p:nvSpPr>
          <p:cNvPr id="13" name="Titolo 1">
            <a:extLst>
              <a:ext uri="{FF2B5EF4-FFF2-40B4-BE49-F238E27FC236}">
                <a16:creationId xmlns:a16="http://schemas.microsoft.com/office/drawing/2014/main" id="{30D6F0FC-8C39-0E91-FFD1-C40C1AC9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445" y="343026"/>
            <a:ext cx="10266459" cy="784714"/>
          </a:xfrm>
        </p:spPr>
        <p:txBody>
          <a:bodyPr anchor="b">
            <a:normAutofit/>
          </a:bodyPr>
          <a:lstStyle/>
          <a:p>
            <a:pPr algn="ctr"/>
            <a:r>
              <a:rPr lang="it-IT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PRINCIPALI ASPETTI DELL’ANALISI</a:t>
            </a:r>
          </a:p>
        </p:txBody>
      </p:sp>
      <p:pic>
        <p:nvPicPr>
          <p:cNvPr id="16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795022C3-D232-548B-1BAE-034854D3AC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215190" y="-178159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magine 17" descr="SICOB - App su Google Play">
            <a:extLst>
              <a:ext uri="{FF2B5EF4-FFF2-40B4-BE49-F238E27FC236}">
                <a16:creationId xmlns:a16="http://schemas.microsoft.com/office/drawing/2014/main" id="{A959C774-8129-8EE0-BD43-F6B4B3535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43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A31E2B-EFEC-E4F3-AFA0-8500CBFDF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6391" y="362207"/>
            <a:ext cx="8929906" cy="9477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SFIDA ANATOMICA NEL PAZIENTE OBESO </a:t>
            </a:r>
            <a:br>
              <a:rPr lang="en-US" sz="2800" b="1" kern="1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E3BDAF32-8DD7-624D-87DB-FB305ED73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906" t="9331" r="51678" b="37920"/>
          <a:stretch>
            <a:fillRect/>
          </a:stretch>
        </p:blipFill>
        <p:spPr>
          <a:xfrm>
            <a:off x="4662822" y="1451831"/>
            <a:ext cx="2396778" cy="2416853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25" name="Gruppo 24">
            <a:extLst>
              <a:ext uri="{FF2B5EF4-FFF2-40B4-BE49-F238E27FC236}">
                <a16:creationId xmlns:a16="http://schemas.microsoft.com/office/drawing/2014/main" id="{6278E886-B529-2687-4008-FE7C32BA7E1D}"/>
              </a:ext>
            </a:extLst>
          </p:cNvPr>
          <p:cNvGrpSpPr/>
          <p:nvPr/>
        </p:nvGrpSpPr>
        <p:grpSpPr>
          <a:xfrm>
            <a:off x="-607317" y="2475592"/>
            <a:ext cx="6099462" cy="2307803"/>
            <a:chOff x="-689144" y="2456707"/>
            <a:chExt cx="6099462" cy="2307803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257C7A82-C6A7-E020-8604-8292F06DFC05}"/>
                </a:ext>
              </a:extLst>
            </p:cNvPr>
            <p:cNvGrpSpPr/>
            <p:nvPr/>
          </p:nvGrpSpPr>
          <p:grpSpPr>
            <a:xfrm>
              <a:off x="-689144" y="2456707"/>
              <a:ext cx="6099462" cy="892424"/>
              <a:chOff x="-177789" y="2027211"/>
              <a:chExt cx="6099462" cy="892424"/>
            </a:xfrm>
          </p:grpSpPr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28D246A7-718C-1AF0-1E65-FE8A28087920}"/>
                  </a:ext>
                </a:extLst>
              </p:cNvPr>
              <p:cNvSpPr txBox="1"/>
              <p:nvPr/>
            </p:nvSpPr>
            <p:spPr>
              <a:xfrm>
                <a:off x="1465020" y="2328704"/>
                <a:ext cx="2907770" cy="590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7150" algn="ctr"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Oblitera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punti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di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repere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del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trangolo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epatocistico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BF8789A1-B396-FF40-EC4D-90130E52249A}"/>
                  </a:ext>
                </a:extLst>
              </p:cNvPr>
              <p:cNvSpPr txBox="1"/>
              <p:nvPr/>
            </p:nvSpPr>
            <p:spPr>
              <a:xfrm>
                <a:off x="-177789" y="2027211"/>
                <a:ext cx="60994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7150" algn="ctr"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ADIPOSITÀ VISCERALE</a:t>
                </a:r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42CC3DF3-CF73-674D-A87C-F911A821F1EA}"/>
                </a:ext>
              </a:extLst>
            </p:cNvPr>
            <p:cNvGrpSpPr/>
            <p:nvPr/>
          </p:nvGrpSpPr>
          <p:grpSpPr>
            <a:xfrm>
              <a:off x="484943" y="3800310"/>
              <a:ext cx="3845216" cy="964200"/>
              <a:chOff x="996297" y="3635897"/>
              <a:chExt cx="3845216" cy="964200"/>
            </a:xfrm>
          </p:grpSpPr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03452535-DB30-C28C-752D-500F9F9D0976}"/>
                  </a:ext>
                </a:extLst>
              </p:cNvPr>
              <p:cNvSpPr txBox="1"/>
              <p:nvPr/>
            </p:nvSpPr>
            <p:spPr>
              <a:xfrm>
                <a:off x="996297" y="3635897"/>
                <a:ext cx="384521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>
                    <a:solidFill>
                      <a:schemeClr val="accent2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EPATOMEGALIA E STEATOSI</a:t>
                </a:r>
                <a:endParaRPr lang="it-IT" sz="20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9F361AD3-2C93-E8D1-5B6F-AB6ED558609B}"/>
                  </a:ext>
                </a:extLst>
              </p:cNvPr>
              <p:cNvSpPr txBox="1"/>
              <p:nvPr/>
            </p:nvSpPr>
            <p:spPr>
              <a:xfrm>
                <a:off x="1230105" y="3953766"/>
                <a:ext cx="328367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Riduzione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drastica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dello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spazio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di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manovra</a:t>
                </a:r>
                <a:r>
                  <a:rPr 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800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chirurgica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9233280E-77D5-C34D-B9C4-EBB6CD0400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775"/>
          <a:stretch>
            <a:fillRect/>
          </a:stretch>
        </p:blipFill>
        <p:spPr>
          <a:xfrm>
            <a:off x="4662822" y="3995711"/>
            <a:ext cx="2396778" cy="2416853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F0E8D0BF-B4DB-80C6-B019-70AEC8703304}"/>
              </a:ext>
            </a:extLst>
          </p:cNvPr>
          <p:cNvGrpSpPr/>
          <p:nvPr/>
        </p:nvGrpSpPr>
        <p:grpSpPr>
          <a:xfrm>
            <a:off x="6321344" y="2547476"/>
            <a:ext cx="6721562" cy="2247892"/>
            <a:chOff x="6197862" y="1411715"/>
            <a:chExt cx="6721562" cy="2247892"/>
          </a:xfrm>
        </p:grpSpPr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FBE9ACA4-AAB6-913C-179D-921F8811EDC8}"/>
                </a:ext>
              </a:extLst>
            </p:cNvPr>
            <p:cNvSpPr txBox="1"/>
            <p:nvPr/>
          </p:nvSpPr>
          <p:spPr>
            <a:xfrm>
              <a:off x="6197862" y="1978356"/>
              <a:ext cx="6614808" cy="341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" algn="ctr" defTabSz="914400">
                <a:lnSpc>
                  <a:spcPct val="90000"/>
                </a:lnSpc>
                <a:spcAft>
                  <a:spcPts val="600"/>
                </a:spcAft>
              </a:pPr>
              <a:r>
                <a:rPr lang="en-US" sz="1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DISSEZIONE A RISCHIO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FA50AA2D-0659-F838-CEBD-2A83591501F2}"/>
                </a:ext>
              </a:extLst>
            </p:cNvPr>
            <p:cNvSpPr txBox="1"/>
            <p:nvPr/>
          </p:nvSpPr>
          <p:spPr>
            <a:xfrm>
              <a:off x="6304616" y="3317975"/>
              <a:ext cx="6614808" cy="3416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" algn="ctr" defTabSz="914400">
                <a:lnSpc>
                  <a:spcPct val="90000"/>
                </a:lnSpc>
                <a:spcAft>
                  <a:spcPts val="600"/>
                </a:spcAft>
              </a:pPr>
              <a:r>
                <a:rPr lang="en-US" sz="18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AUMENTO DEI TEMPI OPRATORI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409C7ED6-ABFF-2B54-C57C-A5FBD69C0567}"/>
                </a:ext>
              </a:extLst>
            </p:cNvPr>
            <p:cNvSpPr txBox="1"/>
            <p:nvPr/>
          </p:nvSpPr>
          <p:spPr>
            <a:xfrm>
              <a:off x="8181213" y="1411715"/>
              <a:ext cx="2550330" cy="4247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" algn="ctr" defTabSz="914400">
                <a:lnSpc>
                  <a:spcPct val="90000"/>
                </a:lnSpc>
                <a:spcAft>
                  <a:spcPts val="600"/>
                </a:spcAft>
              </a:pPr>
              <a:r>
                <a:rPr lang="en-US" sz="2400" b="1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PIT FALLS</a:t>
              </a:r>
            </a:p>
          </p:txBody>
        </p:sp>
        <p:grpSp>
          <p:nvGrpSpPr>
            <p:cNvPr id="23" name="Gruppo 22">
              <a:extLst>
                <a:ext uri="{FF2B5EF4-FFF2-40B4-BE49-F238E27FC236}">
                  <a16:creationId xmlns:a16="http://schemas.microsoft.com/office/drawing/2014/main" id="{07FBD00E-1217-8CD2-A992-6A3165F6658D}"/>
                </a:ext>
              </a:extLst>
            </p:cNvPr>
            <p:cNvGrpSpPr/>
            <p:nvPr/>
          </p:nvGrpSpPr>
          <p:grpSpPr>
            <a:xfrm>
              <a:off x="6197862" y="2565339"/>
              <a:ext cx="6614808" cy="843389"/>
              <a:chOff x="6148974" y="2846424"/>
              <a:chExt cx="6614808" cy="843389"/>
            </a:xfrm>
          </p:grpSpPr>
          <p:sp>
            <p:nvSpPr>
              <p:cNvPr id="16" name="CasellaDiTesto 15">
                <a:extLst>
                  <a:ext uri="{FF2B5EF4-FFF2-40B4-BE49-F238E27FC236}">
                    <a16:creationId xmlns:a16="http://schemas.microsoft.com/office/drawing/2014/main" id="{1DD45D92-0E1E-286A-557F-91461CB90ED8}"/>
                  </a:ext>
                </a:extLst>
              </p:cNvPr>
              <p:cNvSpPr txBox="1"/>
              <p:nvPr/>
            </p:nvSpPr>
            <p:spPr>
              <a:xfrm>
                <a:off x="6148974" y="2846424"/>
                <a:ext cx="6614808" cy="3416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57150" algn="ctr" defTabSz="91440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18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MAGGIORE RISCHIO DI COMPLICANZE</a:t>
                </a:r>
              </a:p>
            </p:txBody>
          </p:sp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42A66C4D-BBC6-478C-F5F5-65E3E885396E}"/>
                  </a:ext>
                </a:extLst>
              </p:cNvPr>
              <p:cNvSpPr txBox="1"/>
              <p:nvPr/>
            </p:nvSpPr>
            <p:spPr>
              <a:xfrm>
                <a:off x="8369381" y="3074260"/>
                <a:ext cx="2173993" cy="6155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Lesioni</a:t>
                </a: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delle vie </a:t>
                </a:r>
                <a:r>
                  <a:rPr lang="en-US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biliari</a:t>
                </a: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it-IT" dirty="0"/>
              </a:p>
            </p:txBody>
          </p:sp>
        </p:grpSp>
      </p:grpSp>
      <p:pic>
        <p:nvPicPr>
          <p:cNvPr id="26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69170ACF-B310-41C0-4D4B-138008F239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215190" y="-178159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magine 26" descr="SICOB - App su Google Play">
            <a:extLst>
              <a:ext uri="{FF2B5EF4-FFF2-40B4-BE49-F238E27FC236}">
                <a16:creationId xmlns:a16="http://schemas.microsoft.com/office/drawing/2014/main" id="{5AE007B7-CBFC-7ABD-5F13-2085E44FB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63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569F9D-6C14-98C7-2381-37377D261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8BA83A-5396-0739-3C19-9FA31546E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770" y="261742"/>
            <a:ext cx="10266459" cy="784714"/>
          </a:xfrm>
        </p:spPr>
        <p:txBody>
          <a:bodyPr anchor="b">
            <a:normAutofit/>
          </a:bodyPr>
          <a:lstStyle/>
          <a:p>
            <a:pPr algn="ctr"/>
            <a:r>
              <a:rPr lang="it-IT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FUNDAMENTALS DELLA COLANGIOGRAFIA ICG </a:t>
            </a:r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D408D833-E94F-24F9-343B-9B1DA6EC93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328994"/>
              </p:ext>
            </p:extLst>
          </p:nvPr>
        </p:nvGraphicFramePr>
        <p:xfrm>
          <a:off x="441734" y="1538133"/>
          <a:ext cx="6016070" cy="4533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Gruppo 7">
            <a:extLst>
              <a:ext uri="{FF2B5EF4-FFF2-40B4-BE49-F238E27FC236}">
                <a16:creationId xmlns:a16="http://schemas.microsoft.com/office/drawing/2014/main" id="{4761AE62-9263-33EB-13BB-18BEDF0C9157}"/>
              </a:ext>
            </a:extLst>
          </p:cNvPr>
          <p:cNvGrpSpPr/>
          <p:nvPr/>
        </p:nvGrpSpPr>
        <p:grpSpPr>
          <a:xfrm>
            <a:off x="6968552" y="1489409"/>
            <a:ext cx="4781714" cy="4967696"/>
            <a:chOff x="6968552" y="1201906"/>
            <a:chExt cx="4781714" cy="4967696"/>
          </a:xfrm>
        </p:grpSpPr>
        <p:pic>
          <p:nvPicPr>
            <p:cNvPr id="5" name="Segnaposto contenuto 4">
              <a:extLst>
                <a:ext uri="{FF2B5EF4-FFF2-40B4-BE49-F238E27FC236}">
                  <a16:creationId xmlns:a16="http://schemas.microsoft.com/office/drawing/2014/main" id="{C0D12696-7DC8-4F91-DDBB-F19FA56BF9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6967" t="26632" r="9998" b="1931"/>
            <a:stretch>
              <a:fillRect/>
            </a:stretch>
          </p:blipFill>
          <p:spPr>
            <a:xfrm>
              <a:off x="6968552" y="1201906"/>
              <a:ext cx="4781714" cy="3085342"/>
            </a:xfrm>
            <a:prstGeom prst="rect">
              <a:avLst/>
            </a:prstGeom>
            <a:ln w="19050" cap="sq">
              <a:solidFill>
                <a:schemeClr val="tx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C5C60F22-56F6-ED90-FDC7-17E7CC3D6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18164" y="3048005"/>
              <a:ext cx="4147265" cy="3121597"/>
            </a:xfrm>
            <a:prstGeom prst="rect">
              <a:avLst/>
            </a:prstGeom>
            <a:ln w="19050">
              <a:solidFill>
                <a:schemeClr val="tx1"/>
              </a:solidFill>
            </a:ln>
          </p:spPr>
        </p:pic>
      </p:grpSp>
      <p:pic>
        <p:nvPicPr>
          <p:cNvPr id="4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1A025220-2D86-0830-F226-5B2D397849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215190" y="-178159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 descr="SICOB - App su Google Play">
            <a:extLst>
              <a:ext uri="{FF2B5EF4-FFF2-40B4-BE49-F238E27FC236}">
                <a16:creationId xmlns:a16="http://schemas.microsoft.com/office/drawing/2014/main" id="{3FACA1F0-163A-8903-A69D-4D0DB5F5A2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38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D9D4ED4-2F4D-D1E7-D3CF-B27F40972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8740" y="472876"/>
            <a:ext cx="3954520" cy="604299"/>
          </a:xfrm>
        </p:spPr>
        <p:txBody>
          <a:bodyPr>
            <a:normAutofit/>
          </a:bodyPr>
          <a:lstStyle/>
          <a:p>
            <a:r>
              <a:rPr lang="it-IT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MATERIALI E METODI </a:t>
            </a:r>
            <a:endParaRPr lang="it-IT" dirty="0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44C46B2B-5463-4D72-40B6-5ED3BA4D5531}"/>
              </a:ext>
            </a:extLst>
          </p:cNvPr>
          <p:cNvGrpSpPr/>
          <p:nvPr/>
        </p:nvGrpSpPr>
        <p:grpSpPr>
          <a:xfrm>
            <a:off x="827094" y="1851927"/>
            <a:ext cx="7356350" cy="3635657"/>
            <a:chOff x="472964" y="1295623"/>
            <a:chExt cx="7356350" cy="3635657"/>
          </a:xfrm>
        </p:grpSpPr>
        <p:sp>
          <p:nvSpPr>
            <p:cNvPr id="4" name="Rettangolo con angoli arrotondati 3">
              <a:extLst>
                <a:ext uri="{FF2B5EF4-FFF2-40B4-BE49-F238E27FC236}">
                  <a16:creationId xmlns:a16="http://schemas.microsoft.com/office/drawing/2014/main" id="{03E81479-8511-09D9-0AA2-9D4350614053}"/>
                </a:ext>
              </a:extLst>
            </p:cNvPr>
            <p:cNvSpPr/>
            <p:nvPr/>
          </p:nvSpPr>
          <p:spPr>
            <a:xfrm>
              <a:off x="1283500" y="1295623"/>
              <a:ext cx="5108028" cy="882869"/>
            </a:xfrm>
            <a:prstGeom prst="round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sz="2000" dirty="0">
                  <a:solidFill>
                    <a:schemeClr val="accent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SCREENING SISTEMATICO (2010-2025)</a:t>
              </a:r>
            </a:p>
          </p:txBody>
        </p:sp>
        <p:sp>
          <p:nvSpPr>
            <p:cNvPr id="5" name="CasellaDiTesto 4">
              <a:extLst>
                <a:ext uri="{FF2B5EF4-FFF2-40B4-BE49-F238E27FC236}">
                  <a16:creationId xmlns:a16="http://schemas.microsoft.com/office/drawing/2014/main" id="{2C456441-DE41-463F-FEEB-D97BD86E498E}"/>
                </a:ext>
              </a:extLst>
            </p:cNvPr>
            <p:cNvSpPr txBox="1"/>
            <p:nvPr/>
          </p:nvSpPr>
          <p:spPr>
            <a:xfrm>
              <a:off x="472965" y="1983303"/>
              <a:ext cx="735634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it-IT" dirty="0">
                  <a:latin typeface="Plus Jakarta Sans"/>
                </a:rPr>
                <a:t>Ricerca condotta sui database internazionali </a:t>
              </a:r>
              <a:r>
                <a:rPr lang="it-IT" b="1" dirty="0" err="1">
                  <a:latin typeface="Plus Jakarta Sans"/>
                </a:rPr>
                <a:t>PubMed</a:t>
              </a:r>
              <a:r>
                <a:rPr lang="it-IT" b="1" dirty="0">
                  <a:latin typeface="Plus Jakarta Sans"/>
                </a:rPr>
                <a:t>, Scopus e Web of Science</a:t>
              </a:r>
              <a:r>
                <a:rPr lang="it-IT" dirty="0">
                  <a:latin typeface="Plus Jakarta Sans"/>
                </a:rPr>
                <a:t> per valutare l'efficacia della fluorescenza nelle colecistectomie complesse.</a:t>
              </a:r>
            </a:p>
            <a:p>
              <a:endParaRPr lang="it-IT" dirty="0"/>
            </a:p>
          </p:txBody>
        </p:sp>
        <p:sp>
          <p:nvSpPr>
            <p:cNvPr id="6" name="CasellaDiTesto 5">
              <a:extLst>
                <a:ext uri="{FF2B5EF4-FFF2-40B4-BE49-F238E27FC236}">
                  <a16:creationId xmlns:a16="http://schemas.microsoft.com/office/drawing/2014/main" id="{D6A69EA2-8FAF-060C-EF8B-39357266E4AB}"/>
                </a:ext>
              </a:extLst>
            </p:cNvPr>
            <p:cNvSpPr txBox="1"/>
            <p:nvPr/>
          </p:nvSpPr>
          <p:spPr>
            <a:xfrm>
              <a:off x="472964" y="3084620"/>
              <a:ext cx="681070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it-IT" dirty="0">
                  <a:latin typeface="Plus Jakarta Sans"/>
                </a:rPr>
                <a:t>Da </a:t>
              </a:r>
              <a:r>
                <a:rPr lang="it-IT" b="1" dirty="0">
                  <a:latin typeface="Plus Jakarta Sans"/>
                </a:rPr>
                <a:t>233 articoli identificati</a:t>
              </a:r>
              <a:r>
                <a:rPr lang="it-IT" dirty="0">
                  <a:latin typeface="Plus Jakarta Sans"/>
                </a:rPr>
                <a:t> sono stati selezionati 23 studi ad elevato impatto: meta-analisi, RCT e studi di coorte dedicati a colecistectomie laparoscopiche per patologia benigna.</a:t>
              </a:r>
            </a:p>
            <a:p>
              <a:endParaRPr lang="it-IT" dirty="0"/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id="{AC3A6A87-0661-6B5D-2224-3A034BCD62B6}"/>
                </a:ext>
              </a:extLst>
            </p:cNvPr>
            <p:cNvSpPr txBox="1"/>
            <p:nvPr/>
          </p:nvSpPr>
          <p:spPr>
            <a:xfrm>
              <a:off x="472964" y="4284949"/>
              <a:ext cx="68107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it-IT" dirty="0">
                  <a:latin typeface="Plus Jakarta Sans"/>
                </a:rPr>
                <a:t>Focus analitico concentrato sull'obesità (BMI ≥30 kg/m²) e sulla stratificazione anatomica delle difficoltà intraoperatorie</a:t>
              </a:r>
              <a:endParaRPr lang="it-IT" dirty="0"/>
            </a:p>
          </p:txBody>
        </p:sp>
      </p:grpSp>
      <p:sp>
        <p:nvSpPr>
          <p:cNvPr id="10" name="Ovale 9">
            <a:extLst>
              <a:ext uri="{FF2B5EF4-FFF2-40B4-BE49-F238E27FC236}">
                <a16:creationId xmlns:a16="http://schemas.microsoft.com/office/drawing/2014/main" id="{5CC809EC-0794-4C80-90FB-7DC44CB776B9}"/>
              </a:ext>
            </a:extLst>
          </p:cNvPr>
          <p:cNvSpPr/>
          <p:nvPr/>
        </p:nvSpPr>
        <p:spPr>
          <a:xfrm>
            <a:off x="8448332" y="2083103"/>
            <a:ext cx="3341212" cy="3313665"/>
          </a:xfrm>
          <a:prstGeom prst="ellipse">
            <a:avLst/>
          </a:prstGeom>
          <a:solidFill>
            <a:srgbClr val="1A6A2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000" b="1" dirty="0">
                <a:solidFill>
                  <a:schemeClr val="bg1"/>
                </a:solidFill>
              </a:rPr>
              <a:t>23</a:t>
            </a:r>
            <a:r>
              <a:rPr lang="it-IT" dirty="0"/>
              <a:t> </a:t>
            </a:r>
          </a:p>
          <a:p>
            <a:pPr algn="ctr"/>
            <a:r>
              <a:rPr lang="it-IT" dirty="0"/>
              <a:t>STUDI INCLUSI </a:t>
            </a:r>
          </a:p>
          <a:p>
            <a:pPr algn="ctr"/>
            <a:endParaRPr lang="it-IT" dirty="0"/>
          </a:p>
        </p:txBody>
      </p:sp>
      <p:pic>
        <p:nvPicPr>
          <p:cNvPr id="3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5CC5D0E2-1A85-C432-99B7-D03C39BB7A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215190" y="-178159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 descr="SICOB - App su Google Play">
            <a:extLst>
              <a:ext uri="{FF2B5EF4-FFF2-40B4-BE49-F238E27FC236}">
                <a16:creationId xmlns:a16="http://schemas.microsoft.com/office/drawing/2014/main" id="{4119D97F-F22C-F463-F15E-A42AF2ED22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11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E52EE7-DBD2-798E-E1CC-2229ABE26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C2FC4B0D-2146-04F9-8915-959547D70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46" y="1910513"/>
            <a:ext cx="5654657" cy="20640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94142CB-0720-2767-DD86-12296AE555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556"/>
          <a:stretch>
            <a:fillRect/>
          </a:stretch>
        </p:blipFill>
        <p:spPr>
          <a:xfrm>
            <a:off x="432246" y="4356057"/>
            <a:ext cx="5663754" cy="12308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96CA730-2FD2-CE52-0B91-6CF9A88E3C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4726" y="2942527"/>
            <a:ext cx="5345028" cy="16863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F7F870F-B622-75E3-79B3-20582FE22139}"/>
              </a:ext>
            </a:extLst>
          </p:cNvPr>
          <p:cNvSpPr txBox="1"/>
          <p:nvPr/>
        </p:nvSpPr>
        <p:spPr>
          <a:xfrm>
            <a:off x="3973714" y="440974"/>
            <a:ext cx="4244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ICG GUIDED SURGERY </a:t>
            </a:r>
          </a:p>
        </p:txBody>
      </p:sp>
      <p:pic>
        <p:nvPicPr>
          <p:cNvPr id="11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CE989933-6438-F69B-A25C-AA2D0DFDF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89557" y="-168432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 descr="SICOB - App su Google Play">
            <a:extLst>
              <a:ext uri="{FF2B5EF4-FFF2-40B4-BE49-F238E27FC236}">
                <a16:creationId xmlns:a16="http://schemas.microsoft.com/office/drawing/2014/main" id="{3E8967DE-3171-9356-17D7-DCD43F66C7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853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BD974F-0D05-607D-6148-7B83E811D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FC5859C-701D-01F5-BCED-7CF8F8311D41}"/>
              </a:ext>
            </a:extLst>
          </p:cNvPr>
          <p:cNvSpPr txBox="1"/>
          <p:nvPr/>
        </p:nvSpPr>
        <p:spPr>
          <a:xfrm>
            <a:off x="3973714" y="440974"/>
            <a:ext cx="4244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ICG GUIDED SURGERY </a:t>
            </a:r>
          </a:p>
        </p:txBody>
      </p:sp>
      <p:pic>
        <p:nvPicPr>
          <p:cNvPr id="11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88FE54D0-637E-8DDE-20DA-10DA6640E4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75788" y="-158704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magine 11" descr="SICOB - App su Google Play">
            <a:extLst>
              <a:ext uri="{FF2B5EF4-FFF2-40B4-BE49-F238E27FC236}">
                <a16:creationId xmlns:a16="http://schemas.microsoft.com/office/drawing/2014/main" id="{05A90116-B59B-B3D3-BC98-F6F11E042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4566EBC-D5CE-7460-39FE-B3C1E841C6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2453" y="1204142"/>
            <a:ext cx="7307094" cy="2726378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id="{A9D44941-3278-8441-FD2F-63C3C3FB08F7}"/>
              </a:ext>
            </a:extLst>
          </p:cNvPr>
          <p:cNvGrpSpPr/>
          <p:nvPr/>
        </p:nvGrpSpPr>
        <p:grpSpPr>
          <a:xfrm>
            <a:off x="2209800" y="4170468"/>
            <a:ext cx="7772400" cy="2048703"/>
            <a:chOff x="3454940" y="4368323"/>
            <a:chExt cx="7772400" cy="2048703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7C5DC1A8-5C07-3D8E-3A39-117FED8CC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454940" y="4368323"/>
              <a:ext cx="7772400" cy="20487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cxnSp>
          <p:nvCxnSpPr>
            <p:cNvPr id="17" name="Connettore dritto 16">
              <a:extLst>
                <a:ext uri="{FF2B5EF4-FFF2-40B4-BE49-F238E27FC236}">
                  <a16:creationId xmlns:a16="http://schemas.microsoft.com/office/drawing/2014/main" id="{18A68B77-A7CD-FF00-E2CA-DECFEB36560B}"/>
                </a:ext>
              </a:extLst>
            </p:cNvPr>
            <p:cNvCxnSpPr>
              <a:cxnSpLocks/>
            </p:cNvCxnSpPr>
            <p:nvPr/>
          </p:nvCxnSpPr>
          <p:spPr>
            <a:xfrm>
              <a:off x="6974732" y="5593404"/>
              <a:ext cx="398834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ritto 17">
              <a:extLst>
                <a:ext uri="{FF2B5EF4-FFF2-40B4-BE49-F238E27FC236}">
                  <a16:creationId xmlns:a16="http://schemas.microsoft.com/office/drawing/2014/main" id="{05C05F22-4688-39F8-D9B4-A104B6A2D55D}"/>
                </a:ext>
              </a:extLst>
            </p:cNvPr>
            <p:cNvCxnSpPr>
              <a:cxnSpLocks/>
            </p:cNvCxnSpPr>
            <p:nvPr/>
          </p:nvCxnSpPr>
          <p:spPr>
            <a:xfrm>
              <a:off x="3532761" y="5881991"/>
              <a:ext cx="743031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dritto 19">
              <a:extLst>
                <a:ext uri="{FF2B5EF4-FFF2-40B4-BE49-F238E27FC236}">
                  <a16:creationId xmlns:a16="http://schemas.microsoft.com/office/drawing/2014/main" id="{0DDA208A-979A-0B82-9381-A8709570BF40}"/>
                </a:ext>
              </a:extLst>
            </p:cNvPr>
            <p:cNvCxnSpPr>
              <a:cxnSpLocks/>
            </p:cNvCxnSpPr>
            <p:nvPr/>
          </p:nvCxnSpPr>
          <p:spPr>
            <a:xfrm>
              <a:off x="3532761" y="6121940"/>
              <a:ext cx="7430311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526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417FB2-8CB1-DC0F-8918-D59491A6A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447" y="627556"/>
            <a:ext cx="7247106" cy="764512"/>
          </a:xfrm>
        </p:spPr>
        <p:txBody>
          <a:bodyPr>
            <a:normAutofit/>
          </a:bodyPr>
          <a:lstStyle/>
          <a:p>
            <a:r>
              <a:rPr lang="it-IT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IMPATTO DEL BMI E PENETRAZIONE NIR </a:t>
            </a:r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7001A05-DA92-4332-7FDA-434B4C4F01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01461" y="2163600"/>
            <a:ext cx="5331278" cy="3684588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LIMITE FISICO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I raggi NIR penetrano i tessuti biologici fino a una profondità massima di </a:t>
            </a: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5–10 mm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OBESITA’ CLASSE I (BMI 30–34.9)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Risultati ottimali con visualizzazione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predissezione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sovrapponibile ai normopeso (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Osayi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et al. 92,3% vs 97,7%)</a:t>
            </a:r>
          </a:p>
          <a:p>
            <a:pPr marL="0" indent="0" algn="ctr">
              <a:buNone/>
            </a:pP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2400" b="1" dirty="0">
                <a:latin typeface="Arial" panose="020B0604020202020204" pitchFamily="34" charset="0"/>
                <a:cs typeface="Arial" panose="020B0604020202020204" pitchFamily="34" charset="0"/>
              </a:rPr>
              <a:t>BMI ≥35 kg/m²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Lo strato adiposo spesso scherma il segnale fluorescente primario prima dell'apertura del peritoneo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B9FB7425-6414-5B90-4C74-1E14D5887F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06441" y="2163600"/>
            <a:ext cx="5183188" cy="368458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1700" b="1" dirty="0"/>
              <a:t>MAPPA DINAMICA</a:t>
            </a:r>
          </a:p>
          <a:p>
            <a:pPr marL="0" indent="0" algn="ctr">
              <a:buNone/>
            </a:pPr>
            <a:r>
              <a:rPr lang="it-IT" sz="1700" dirty="0"/>
              <a:t>Nel paziente gravemente obeso l'ICG non offre una lettura immediata dall'inizio.</a:t>
            </a:r>
          </a:p>
          <a:p>
            <a:pPr marL="0" indent="0" algn="ctr">
              <a:buNone/>
            </a:pPr>
            <a:endParaRPr lang="it-IT" sz="1700" dirty="0"/>
          </a:p>
          <a:p>
            <a:pPr marL="0" indent="0" algn="ctr">
              <a:buNone/>
            </a:pPr>
            <a:r>
              <a:rPr lang="it-IT" sz="1700" b="1" dirty="0"/>
              <a:t>APPROCCIO GUIDATO A STRATI </a:t>
            </a:r>
          </a:p>
          <a:p>
            <a:pPr marL="0" indent="0" algn="ctr">
              <a:buNone/>
            </a:pPr>
            <a:r>
              <a:rPr lang="it-IT" sz="1700" dirty="0"/>
              <a:t>Si inizia la dissezione e si assottiglia progressivamente il tessuto </a:t>
            </a:r>
            <a:r>
              <a:rPr lang="it-IT" sz="1700" dirty="0" err="1"/>
              <a:t>fibro</a:t>
            </a:r>
            <a:r>
              <a:rPr lang="it-IT" sz="1700" dirty="0"/>
              <a:t>-adiposo di </a:t>
            </a:r>
            <a:r>
              <a:rPr lang="it-IT" sz="1700" dirty="0" err="1"/>
              <a:t>Calot</a:t>
            </a:r>
            <a:endParaRPr lang="it-IT" sz="1700" dirty="0"/>
          </a:p>
          <a:p>
            <a:pPr algn="ctr"/>
            <a:endParaRPr lang="it-IT" sz="1700" dirty="0"/>
          </a:p>
          <a:p>
            <a:pPr marL="0" indent="0" algn="ctr">
              <a:buNone/>
            </a:pPr>
            <a:r>
              <a:rPr lang="it-IT" sz="1700" b="1" dirty="0"/>
              <a:t>ILLUMINAZIONE SEQUENZIALE </a:t>
            </a:r>
          </a:p>
          <a:p>
            <a:pPr marL="0" indent="0" algn="ctr">
              <a:buNone/>
            </a:pPr>
            <a:r>
              <a:rPr lang="it-IT" sz="1700" dirty="0"/>
              <a:t>La fluorescenza individua le strutture sottostanti man mano che si scende, proteggendo la via biliare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D6FFD29A-7035-2631-E3CF-D062BCB753BE}"/>
              </a:ext>
            </a:extLst>
          </p:cNvPr>
          <p:cNvSpPr/>
          <p:nvPr/>
        </p:nvSpPr>
        <p:spPr>
          <a:xfrm>
            <a:off x="453129" y="1444929"/>
            <a:ext cx="5931103" cy="90238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ln>
                  <a:solidFill>
                    <a:srgbClr val="1A6A24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PENETRAZIONE TISSUTALE LIMITATA 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75C1D4D-5397-CEF6-5CD6-7699AB9D7ED1}"/>
              </a:ext>
            </a:extLst>
          </p:cNvPr>
          <p:cNvSpPr/>
          <p:nvPr/>
        </p:nvSpPr>
        <p:spPr>
          <a:xfrm>
            <a:off x="6934200" y="1488178"/>
            <a:ext cx="4456339" cy="89988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ln>
                  <a:solidFill>
                    <a:srgbClr val="1A6A24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NAVIGATORE</a:t>
            </a:r>
            <a:r>
              <a:rPr lang="it-IT" sz="2000" b="1" dirty="0">
                <a:ln>
                  <a:solidFill>
                    <a:srgbClr val="1A6A24"/>
                  </a:solidFill>
                </a:ln>
                <a:solidFill>
                  <a:schemeClr val="accent1">
                    <a:lumMod val="50000"/>
                  </a:schemeClr>
                </a:solidFill>
              </a:rPr>
              <a:t> DINAMICO </a:t>
            </a:r>
          </a:p>
        </p:txBody>
      </p:sp>
      <p:pic>
        <p:nvPicPr>
          <p:cNvPr id="5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7F05A315-8370-349E-4F4B-3944ED1E5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89557" y="-168432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 descr="SICOB - App su Google Play">
            <a:extLst>
              <a:ext uri="{FF2B5EF4-FFF2-40B4-BE49-F238E27FC236}">
                <a16:creationId xmlns:a16="http://schemas.microsoft.com/office/drawing/2014/main" id="{105DBC80-1A0D-BFE8-2BC5-5268EE751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781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9D9A427-53F9-B3DF-C593-9256FB756239}"/>
              </a:ext>
            </a:extLst>
          </p:cNvPr>
          <p:cNvSpPr txBox="1"/>
          <p:nvPr/>
        </p:nvSpPr>
        <p:spPr>
          <a:xfrm>
            <a:off x="2612227" y="610450"/>
            <a:ext cx="69675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DOSAGGI E TIMING </a:t>
            </a:r>
          </a:p>
        </p:txBody>
      </p:sp>
      <p:pic>
        <p:nvPicPr>
          <p:cNvPr id="2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66608B06-5F50-1203-D643-3BD51A647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89557" y="-168432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 descr="SICOB - App su Google Play">
            <a:extLst>
              <a:ext uri="{FF2B5EF4-FFF2-40B4-BE49-F238E27FC236}">
                <a16:creationId xmlns:a16="http://schemas.microsoft.com/office/drawing/2014/main" id="{A91DF992-5942-28EF-BA68-9B3DD53C6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840B572-F1DC-4659-E96A-10E48755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02" y="1743412"/>
            <a:ext cx="11140332" cy="374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144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E0EF87-9C4A-A8E0-E322-FFFC2B81F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7847"/>
            <a:ext cx="10515600" cy="9426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457200"/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IMPATTO SUI TEMPI OPERATORI </a:t>
            </a:r>
          </a:p>
        </p:txBody>
      </p:sp>
      <p:pic>
        <p:nvPicPr>
          <p:cNvPr id="3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A97E4F4E-91FE-3C74-043A-4D1A264E20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75788" y="-158704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 descr="SICOB - App su Google Play">
            <a:extLst>
              <a:ext uri="{FF2B5EF4-FFF2-40B4-BE49-F238E27FC236}">
                <a16:creationId xmlns:a16="http://schemas.microsoft.com/office/drawing/2014/main" id="{F6E350DB-5B2E-5751-8FE4-220B1BE26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C5D74834-A4D3-A649-CCC0-08682B2D73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371045" y="2129923"/>
            <a:ext cx="6517777" cy="34544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88487782-CF04-9634-4436-754ED373741B}"/>
              </a:ext>
            </a:extLst>
          </p:cNvPr>
          <p:cNvSpPr/>
          <p:nvPr/>
        </p:nvSpPr>
        <p:spPr>
          <a:xfrm>
            <a:off x="10319225" y="2653927"/>
            <a:ext cx="1443137" cy="5756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D324D474-06F7-4527-C3E0-B6FD8829041D}"/>
              </a:ext>
            </a:extLst>
          </p:cNvPr>
          <p:cNvGrpSpPr/>
          <p:nvPr/>
        </p:nvGrpSpPr>
        <p:grpSpPr>
          <a:xfrm>
            <a:off x="303178" y="4008112"/>
            <a:ext cx="4799446" cy="2054188"/>
            <a:chOff x="303178" y="4270759"/>
            <a:chExt cx="4799446" cy="2054188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482AAA6B-FAC0-411F-9472-F1FE24819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3178" y="4270759"/>
              <a:ext cx="4799446" cy="20541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7" name="Rettangolo 6">
              <a:extLst>
                <a:ext uri="{FF2B5EF4-FFF2-40B4-BE49-F238E27FC236}">
                  <a16:creationId xmlns:a16="http://schemas.microsoft.com/office/drawing/2014/main" id="{20787642-4C51-45A2-DF7C-596523B5F0D2}"/>
                </a:ext>
              </a:extLst>
            </p:cNvPr>
            <p:cNvSpPr/>
            <p:nvPr/>
          </p:nvSpPr>
          <p:spPr>
            <a:xfrm>
              <a:off x="350196" y="4756826"/>
              <a:ext cx="4659549" cy="603114"/>
            </a:xfrm>
            <a:prstGeom prst="rect">
              <a:avLst/>
            </a:prstGeom>
            <a:solidFill>
              <a:srgbClr val="97B884">
                <a:alpha val="20784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n>
                  <a:solidFill>
                    <a:srgbClr val="FF0000"/>
                  </a:solidFill>
                </a:ln>
              </a:endParaRPr>
            </a:p>
          </p:txBody>
        </p:sp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4DC13BE8-E1BE-A798-064E-18FE783E1A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551" y="2421018"/>
            <a:ext cx="4208699" cy="13708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61650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472A9C-68E0-4821-E21E-648E06645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316" y="124613"/>
            <a:ext cx="9007368" cy="1325563"/>
          </a:xfrm>
        </p:spPr>
        <p:txBody>
          <a:bodyPr>
            <a:normAutofit/>
          </a:bodyPr>
          <a:lstStyle/>
          <a:p>
            <a:pPr algn="ctr" defTabSz="457200"/>
            <a:r>
              <a:rPr lang="it-IT" sz="28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SICUREZZA CLINICA E CONVERSIONI </a:t>
            </a: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A5E90536-5ECA-A108-76E0-923F2F4BFC56}"/>
              </a:ext>
            </a:extLst>
          </p:cNvPr>
          <p:cNvSpPr/>
          <p:nvPr/>
        </p:nvSpPr>
        <p:spPr>
          <a:xfrm>
            <a:off x="8118736" y="2302828"/>
            <a:ext cx="3104055" cy="2952530"/>
          </a:xfrm>
          <a:prstGeom prst="ellipse">
            <a:avLst/>
          </a:prstGeom>
          <a:solidFill>
            <a:srgbClr val="1A6A24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5400" dirty="0">
                <a:solidFill>
                  <a:schemeClr val="bg1"/>
                </a:solidFill>
              </a:rPr>
              <a:t>0.21 </a:t>
            </a:r>
          </a:p>
          <a:p>
            <a:pPr algn="ctr"/>
            <a:r>
              <a:rPr lang="it-IT" dirty="0">
                <a:solidFill>
                  <a:schemeClr val="bg1"/>
                </a:solidFill>
              </a:rPr>
              <a:t>ODDS RATIO DI CONVERSIONE OPEN </a:t>
            </a:r>
          </a:p>
        </p:txBody>
      </p:sp>
      <p:graphicFrame>
        <p:nvGraphicFramePr>
          <p:cNvPr id="14" name="Diagramma 13">
            <a:extLst>
              <a:ext uri="{FF2B5EF4-FFF2-40B4-BE49-F238E27FC236}">
                <a16:creationId xmlns:a16="http://schemas.microsoft.com/office/drawing/2014/main" id="{AA194309-02C7-C3C1-75E7-CAA9EE4DE2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3832526"/>
              </p:ext>
            </p:extLst>
          </p:nvPr>
        </p:nvGraphicFramePr>
        <p:xfrm>
          <a:off x="799318" y="1808730"/>
          <a:ext cx="6722992" cy="39407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77B4EFC2-7D95-ED00-4105-D7EF4971AE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75788" y="-158704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SICOB - App su Google Play">
            <a:extLst>
              <a:ext uri="{FF2B5EF4-FFF2-40B4-BE49-F238E27FC236}">
                <a16:creationId xmlns:a16="http://schemas.microsoft.com/office/drawing/2014/main" id="{5E1A1C2F-0CAF-0ABF-FC80-EC9876F0DE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785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C38423-0E41-5CF8-F808-B4467A0B5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797" y="26048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HOME MESSAGES  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F87DA511-7EC5-3B57-1922-CD1CA74B11C4}"/>
              </a:ext>
            </a:extLst>
          </p:cNvPr>
          <p:cNvGrpSpPr/>
          <p:nvPr/>
        </p:nvGrpSpPr>
        <p:grpSpPr>
          <a:xfrm>
            <a:off x="1908800" y="1760931"/>
            <a:ext cx="8998507" cy="4272012"/>
            <a:chOff x="1694790" y="1797812"/>
            <a:chExt cx="8998507" cy="4272012"/>
          </a:xfrm>
        </p:grpSpPr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65877583-0B6F-C539-2881-CFFD25AE8063}"/>
                </a:ext>
              </a:extLst>
            </p:cNvPr>
            <p:cNvSpPr txBox="1"/>
            <p:nvPr/>
          </p:nvSpPr>
          <p:spPr>
            <a:xfrm>
              <a:off x="1694792" y="1797812"/>
              <a:ext cx="7890641" cy="8233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>
                <a:lnSpc>
                  <a:spcPts val="1860"/>
                </a:lnSpc>
                <a:buFont typeface="Wingdings" pitchFamily="2" charset="2"/>
                <a:buChar char="ü"/>
              </a:pPr>
              <a:r>
                <a:rPr lang="it-IT" sz="1800" b="1" i="0" u="none" dirty="0">
                  <a:solidFill>
                    <a:srgbClr val="1A6A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Supporto nel Paziente con BMI ≥ 30 kg/m²:</a:t>
              </a:r>
              <a:r>
                <a:rPr lang="it-IT" sz="1800" b="0" i="0" u="none" dirty="0">
                  <a:solidFill>
                    <a:srgbClr val="1A6A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800" b="0" i="0" u="none" dirty="0">
                  <a:latin typeface="Arial" panose="020B0604020202020204" pitchFamily="34" charset="0"/>
                  <a:cs typeface="Arial" panose="020B0604020202020204" pitchFamily="34" charset="0"/>
                </a:rPr>
                <a:t>L'ICG offre una mappa luminosa essenziale per identificare i dotti e facilitare il raggiungimento della Critical View of </a:t>
              </a:r>
              <a:r>
                <a:rPr lang="it-IT" sz="1800" b="0" i="0" u="none" dirty="0" err="1">
                  <a:latin typeface="Arial" panose="020B0604020202020204" pitchFamily="34" charset="0"/>
                  <a:cs typeface="Arial" panose="020B0604020202020204" pitchFamily="34" charset="0"/>
                </a:rPr>
                <a:t>Safety</a:t>
              </a:r>
              <a:r>
                <a:rPr lang="it-IT" sz="1800" b="0" i="0" u="none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92C2649A-00AA-08EA-D97B-36F9724EBDC9}"/>
                </a:ext>
              </a:extLst>
            </p:cNvPr>
            <p:cNvSpPr txBox="1"/>
            <p:nvPr/>
          </p:nvSpPr>
          <p:spPr>
            <a:xfrm>
              <a:off x="1694790" y="2728238"/>
              <a:ext cx="7890640" cy="8233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>
                <a:lnSpc>
                  <a:spcPts val="1860"/>
                </a:lnSpc>
                <a:buFont typeface="Wingdings" pitchFamily="2" charset="2"/>
                <a:buChar char="ü"/>
              </a:pPr>
              <a:r>
                <a:rPr lang="it-IT" sz="1800" b="1" i="0" u="none" dirty="0">
                  <a:solidFill>
                    <a:srgbClr val="1A6A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Stratificazione per Classe di Obesità:</a:t>
              </a:r>
              <a:r>
                <a:rPr lang="it-IT" sz="1800" b="0" i="0" u="none" dirty="0">
                  <a:solidFill>
                    <a:srgbClr val="1A6A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it-IT" sz="1800" b="0" i="0" u="none" dirty="0">
                  <a:latin typeface="Arial" panose="020B0604020202020204" pitchFamily="34" charset="0"/>
                  <a:cs typeface="Arial" panose="020B0604020202020204" pitchFamily="34" charset="0"/>
                </a:rPr>
                <a:t>Efficacia visiva massima nella Classe I (BMI 30–34.9); nei pazienti con BMI ≥35 richiede dissezione attiva dei tessuti adiposi interposti.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39078961-8E1B-21B8-E053-051E1EB22B6D}"/>
                </a:ext>
              </a:extLst>
            </p:cNvPr>
            <p:cNvSpPr txBox="1"/>
            <p:nvPr/>
          </p:nvSpPr>
          <p:spPr>
            <a:xfrm>
              <a:off x="1694790" y="5246522"/>
              <a:ext cx="7890639" cy="8233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>
                <a:lnSpc>
                  <a:spcPts val="1860"/>
                </a:lnSpc>
                <a:buFont typeface="Wingdings" pitchFamily="2" charset="2"/>
                <a:buChar char="ü"/>
              </a:pPr>
              <a:r>
                <a:rPr lang="it-IT" b="1" dirty="0">
                  <a:solidFill>
                    <a:srgbClr val="1A6A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Integrazione, Non Sostituzione: </a:t>
              </a:r>
              <a:r>
                <a:rPr lang="it-IT" sz="1800" b="0" i="0" u="none" dirty="0">
                  <a:latin typeface="Arial" panose="020B0604020202020204" pitchFamily="34" charset="0"/>
                  <a:cs typeface="Arial" panose="020B0604020202020204" pitchFamily="34" charset="0"/>
                </a:rPr>
                <a:t>La fluorescenza non sostituisce la tecnica chirurgica rigorosa ma funge da irrinunciabile copilota visivo in sala operatoria.</a:t>
              </a:r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EDC13818-6F84-5B84-0FC0-DD9B819FD36B}"/>
                </a:ext>
              </a:extLst>
            </p:cNvPr>
            <p:cNvSpPr txBox="1"/>
            <p:nvPr/>
          </p:nvSpPr>
          <p:spPr>
            <a:xfrm>
              <a:off x="1694790" y="3658664"/>
              <a:ext cx="89985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it-IT" b="1" dirty="0">
                  <a:solidFill>
                    <a:srgbClr val="1A6A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Riduzione dei tempi e delle conversioni: </a:t>
              </a: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il vantaggio sui tempi operatori è tanto più marcato quanto più il caso è  complesso</a:t>
              </a:r>
            </a:p>
          </p:txBody>
        </p:sp>
        <p:sp>
          <p:nvSpPr>
            <p:cNvPr id="4" name="CasellaDiTesto 3">
              <a:extLst>
                <a:ext uri="{FF2B5EF4-FFF2-40B4-BE49-F238E27FC236}">
                  <a16:creationId xmlns:a16="http://schemas.microsoft.com/office/drawing/2014/main" id="{7939151D-4E66-9164-4370-9BF910F60F46}"/>
                </a:ext>
              </a:extLst>
            </p:cNvPr>
            <p:cNvSpPr txBox="1"/>
            <p:nvPr/>
          </p:nvSpPr>
          <p:spPr>
            <a:xfrm>
              <a:off x="1694790" y="4509487"/>
              <a:ext cx="677188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itchFamily="2" charset="2"/>
                <a:buChar char="ü"/>
              </a:pPr>
              <a:r>
                <a:rPr lang="it-IT" b="1" dirty="0">
                  <a:solidFill>
                    <a:srgbClr val="1A6A2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Prevenzione delle BDI: </a:t>
              </a: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dati promettenti ma cautela metodologica</a:t>
              </a:r>
            </a:p>
          </p:txBody>
        </p:sp>
      </p:grpSp>
      <p:pic>
        <p:nvPicPr>
          <p:cNvPr id="5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B0334134-2DA7-407C-F836-9BBD7BE56B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75788" y="-158704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 descr="SICOB - App su Google Play">
            <a:extLst>
              <a:ext uri="{FF2B5EF4-FFF2-40B4-BE49-F238E27FC236}">
                <a16:creationId xmlns:a16="http://schemas.microsoft.com/office/drawing/2014/main" id="{0175BCEC-6F1E-9D41-3B42-B32C124B9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3597" y="85602"/>
            <a:ext cx="1302615" cy="1302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19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3AFEDB-41D4-9064-51DC-4C6C11883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865" y="818984"/>
            <a:ext cx="6596245" cy="3268520"/>
          </a:xfrm>
        </p:spPr>
        <p:txBody>
          <a:bodyPr>
            <a:normAutofit/>
          </a:bodyPr>
          <a:lstStyle/>
          <a:p>
            <a:pPr algn="r"/>
            <a:r>
              <a:rPr lang="it-IT" sz="3000" dirty="0">
                <a:solidFill>
                  <a:srgbClr val="FFFFFF"/>
                </a:solidFill>
                <a:latin typeface="Space Grotesk Medium"/>
              </a:rPr>
              <a:t>L'ICG non sostituisce la dissezione, non sostituisce la Critical View of </a:t>
            </a:r>
            <a:r>
              <a:rPr lang="it-IT" sz="3000" dirty="0" err="1">
                <a:solidFill>
                  <a:srgbClr val="FFFFFF"/>
                </a:solidFill>
                <a:latin typeface="Space Grotesk Medium"/>
              </a:rPr>
              <a:t>Safety</a:t>
            </a:r>
            <a:r>
              <a:rPr lang="it-IT" sz="3000" dirty="0">
                <a:solidFill>
                  <a:srgbClr val="FFFFFF"/>
                </a:solidFill>
                <a:latin typeface="Space Grotesk Medium"/>
              </a:rPr>
              <a:t> e non sostituisce la conoscenza dell'anatomia. Ma nel paziente obeso aggiunge qualcosa di estremamente prezioso: la possibilità di visualizzare e seguire l'anatomia biliare in tempo reale.</a:t>
            </a:r>
            <a:endParaRPr lang="it-IT" sz="3000" dirty="0">
              <a:solidFill>
                <a:srgbClr val="FFFFFF"/>
              </a:solidFill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0BFC8D0-61EB-4E70-7166-B0C8AAD211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1874" y="4797188"/>
            <a:ext cx="6051236" cy="1241828"/>
          </a:xfrm>
        </p:spPr>
        <p:txBody>
          <a:bodyPr>
            <a:normAutofit/>
          </a:bodyPr>
          <a:lstStyle/>
          <a:p>
            <a:pPr algn="r"/>
            <a:r>
              <a:rPr lang="it-IT">
                <a:solidFill>
                  <a:srgbClr val="FFFFFF"/>
                </a:solidFill>
              </a:rPr>
              <a:t>UNA VISIONE DI SICUREZZA CHIRURGICA 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619BA25-37EF-D7BA-C776-F8D9A1DFE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674" y="1188316"/>
            <a:ext cx="6960042" cy="52200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8" descr="Portale Risorse Umane">
            <a:extLst>
              <a:ext uri="{FF2B5EF4-FFF2-40B4-BE49-F238E27FC236}">
                <a16:creationId xmlns:a16="http://schemas.microsoft.com/office/drawing/2014/main" id="{D5C9A67A-237B-5F95-CBC4-82D6F88F6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2847" y="4502796"/>
            <a:ext cx="1586815" cy="1041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Logo Primario — Università di Catania - Brand Guidelines">
            <a:extLst>
              <a:ext uri="{FF2B5EF4-FFF2-40B4-BE49-F238E27FC236}">
                <a16:creationId xmlns:a16="http://schemas.microsoft.com/office/drawing/2014/main" id="{14FC7CC5-D39D-9F3A-8288-0FE9160F48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192"/>
          <a:stretch/>
        </p:blipFill>
        <p:spPr bwMode="auto">
          <a:xfrm>
            <a:off x="1724350" y="818984"/>
            <a:ext cx="1223808" cy="1830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6D1D5ED1-1181-7CF4-68FA-17F5140EDEED}"/>
              </a:ext>
            </a:extLst>
          </p:cNvPr>
          <p:cNvSpPr txBox="1"/>
          <p:nvPr/>
        </p:nvSpPr>
        <p:spPr>
          <a:xfrm>
            <a:off x="402284" y="2919093"/>
            <a:ext cx="3782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AOE OSPEDALE CANNIZZARO</a:t>
            </a:r>
          </a:p>
          <a:p>
            <a:pPr algn="ctr"/>
            <a:r>
              <a:rPr lang="it-IT" dirty="0"/>
              <a:t>UOSD di Chirurgia Bariatrica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55CF509-933A-2FE8-0D2C-FA42523E84E0}"/>
              </a:ext>
            </a:extLst>
          </p:cNvPr>
          <p:cNvSpPr txBox="1"/>
          <p:nvPr/>
        </p:nvSpPr>
        <p:spPr>
          <a:xfrm>
            <a:off x="3046379" y="318951"/>
            <a:ext cx="609924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GRAZIE PER L’ATTENZIONE 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473660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96B24"/>
      </a:accent1>
      <a:accent2>
        <a:srgbClr val="4EA72E"/>
      </a:accent2>
      <a:accent3>
        <a:srgbClr val="156082"/>
      </a:accent3>
      <a:accent4>
        <a:srgbClr val="0F9ED5"/>
      </a:accent4>
      <a:accent5>
        <a:srgbClr val="A02B93"/>
      </a:accent5>
      <a:accent6>
        <a:srgbClr val="E97132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97E0A228-C590-4D20-B05F-A6BF04A05448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4156</TotalTime>
  <Words>1681</Words>
  <Application>Microsoft Macintosh PowerPoint</Application>
  <PresentationFormat>Widescreen</PresentationFormat>
  <Paragraphs>128</Paragraphs>
  <Slides>13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Aptos</vt:lpstr>
      <vt:lpstr>Aptos Display</vt:lpstr>
      <vt:lpstr>Arial</vt:lpstr>
      <vt:lpstr>Plus Jakarta Sans</vt:lpstr>
      <vt:lpstr>Space Grotesk Medium</vt:lpstr>
      <vt:lpstr>Wingdings</vt:lpstr>
      <vt:lpstr>Tema di Office</vt:lpstr>
      <vt:lpstr>ICG NELLE COLECISTECTOMIE DIFFICILI </vt:lpstr>
      <vt:lpstr>PRINCIPALI ASPETTI DELL’ANALISI</vt:lpstr>
      <vt:lpstr>LA SFIDA ANATOMICA NEL PAZIENTE OBESO  </vt:lpstr>
      <vt:lpstr>FUNDAMENTALS DELLA COLANGIOGRAFIA ICG </vt:lpstr>
      <vt:lpstr>MATERIALI E METODI </vt:lpstr>
      <vt:lpstr>Presentazione standard di PowerPoint</vt:lpstr>
      <vt:lpstr>Presentazione standard di PowerPoint</vt:lpstr>
      <vt:lpstr>IMPATTO DEL BMI E PENETRAZIONE NIR </vt:lpstr>
      <vt:lpstr>Presentazione standard di PowerPoint</vt:lpstr>
      <vt:lpstr>IMPATTO SUI TEMPI OPERATORI </vt:lpstr>
      <vt:lpstr>SICUREZZA CLINICA E CONVERSIONI </vt:lpstr>
      <vt:lpstr>TAKE HOME MESSAGES  </vt:lpstr>
      <vt:lpstr>L'ICG non sostituisce la dissezione, non sostituisce la Critical View of Safety e non sostituisce la conoscenza dell'anatomia. Ma nel paziente obeso aggiunge qualcosa di estremamente prezioso: la possibilità di visualizzare e seguire l'anatomia biliare in tempo reale.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Federica Rossitto</dc:creator>
  <cp:lastModifiedBy>Federica Rossitto</cp:lastModifiedBy>
  <cp:revision>17</cp:revision>
  <dcterms:created xsi:type="dcterms:W3CDTF">2026-09-13T14:58:06Z</dcterms:created>
  <dcterms:modified xsi:type="dcterms:W3CDTF">2026-09-18T09:04:11Z</dcterms:modified>
</cp:coreProperties>
</file>